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3.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4.xml"/>
  <Override ContentType="application/vnd.openxmlformats-officedocument.presentationml.slideMaster+xml" PartName="/ppt/slideMasters/slideMaster12.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14.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1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 id="2147483662" r:id="rId5"/>
    <p:sldMasterId id="2147483663" r:id="rId6"/>
    <p:sldMasterId id="2147483664" r:id="rId7"/>
    <p:sldMasterId id="2147483665" r:id="rId8"/>
    <p:sldMasterId id="2147483666" r:id="rId9"/>
    <p:sldMasterId id="2147483667" r:id="rId10"/>
    <p:sldMasterId id="2147483668" r:id="rId11"/>
    <p:sldMasterId id="2147483669" r:id="rId12"/>
    <p:sldMasterId id="2147483670" r:id="rId13"/>
    <p:sldMasterId id="2147483671" r:id="rId14"/>
    <p:sldMasterId id="2147483672" r:id="rId15"/>
    <p:sldMasterId id="2147483673" r:id="rId16"/>
    <p:sldMasterId id="2147483674" r:id="rId17"/>
  </p:sldMasterIdLst>
  <p:notesMasterIdLst>
    <p:notesMasterId r:id="rId18"/>
  </p:notesMasterIdLst>
  <p:sldIdLst>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285" r:id="rId48"/>
    <p:sldId id="286" r:id="rId49"/>
    <p:sldId id="287" r:id="rId50"/>
    <p:sldId id="288" r:id="rId51"/>
    <p:sldId id="289" r:id="rId52"/>
  </p:sldIdLst>
  <p:sldSz cy="6858000" cx="9144000"/>
  <p:notesSz cx="9296400" cy="7010400"/>
  <p:embeddedFontLst>
    <p:embeddedFont>
      <p:font typeface="Arial Black"/>
      <p:regular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56">
          <p15:clr>
            <a:srgbClr val="000000"/>
          </p15:clr>
        </p15:guide>
        <p15:guide id="2" pos="2219">
          <p15:clr>
            <a:srgbClr val="000000"/>
          </p15:clr>
        </p15:guide>
      </p15:sldGuideLst>
    </p:ext>
    <p:ext uri="{2D200454-40CA-4A62-9FC3-DE9A4176ACB9}">
      <p15:notesGuideLst>
        <p15:guide id="1" orient="horz" pos="2208">
          <p15:clr>
            <a:srgbClr val="000000"/>
          </p15:clr>
        </p15:guide>
        <p15:guide id="2" pos="2928">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56" orient="horz"/>
        <p:guide pos="2219"/>
      </p:guideLst>
    </p:cSldViewPr>
  </p:slideViewPr>
  <p:notesViewPr>
    <p:cSldViewPr snapToGrid="0">
      <p:cViewPr varScale="1">
        <p:scale>
          <a:sx n="100" d="100"/>
          <a:sy n="100" d="100"/>
        </p:scale>
        <p:origin x="0" y="0"/>
      </p:cViewPr>
      <p:guideLst>
        <p:guide pos="2208" orient="horz"/>
        <p:guide pos="2928"/>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22.xml"/><Relationship Id="rId42" Type="http://schemas.openxmlformats.org/officeDocument/2006/relationships/slide" Target="slides/slide24.xml"/><Relationship Id="rId41" Type="http://schemas.openxmlformats.org/officeDocument/2006/relationships/slide" Target="slides/slide23.xml"/><Relationship Id="rId44" Type="http://schemas.openxmlformats.org/officeDocument/2006/relationships/slide" Target="slides/slide26.xml"/><Relationship Id="rId43" Type="http://schemas.openxmlformats.org/officeDocument/2006/relationships/slide" Target="slides/slide25.xml"/><Relationship Id="rId46" Type="http://schemas.openxmlformats.org/officeDocument/2006/relationships/slide" Target="slides/slide28.xml"/><Relationship Id="rId45" Type="http://schemas.openxmlformats.org/officeDocument/2006/relationships/slide" Target="slides/slide27.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0.xml"/><Relationship Id="rId47" Type="http://schemas.openxmlformats.org/officeDocument/2006/relationships/slide" Target="slides/slide29.xml"/><Relationship Id="rId49" Type="http://schemas.openxmlformats.org/officeDocument/2006/relationships/slide" Target="slides/slide3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3.xml"/><Relationship Id="rId30" Type="http://schemas.openxmlformats.org/officeDocument/2006/relationships/slide" Target="slides/slide12.xml"/><Relationship Id="rId33" Type="http://schemas.openxmlformats.org/officeDocument/2006/relationships/slide" Target="slides/slide15.xml"/><Relationship Id="rId32" Type="http://schemas.openxmlformats.org/officeDocument/2006/relationships/slide" Target="slides/slide14.xml"/><Relationship Id="rId35" Type="http://schemas.openxmlformats.org/officeDocument/2006/relationships/slide" Target="slides/slide17.xml"/><Relationship Id="rId34" Type="http://schemas.openxmlformats.org/officeDocument/2006/relationships/slide" Target="slides/slide16.xml"/><Relationship Id="rId37" Type="http://schemas.openxmlformats.org/officeDocument/2006/relationships/slide" Target="slides/slide19.xml"/><Relationship Id="rId36" Type="http://schemas.openxmlformats.org/officeDocument/2006/relationships/slide" Target="slides/slide18.xml"/><Relationship Id="rId39" Type="http://schemas.openxmlformats.org/officeDocument/2006/relationships/slide" Target="slides/slide21.xml"/><Relationship Id="rId38" Type="http://schemas.openxmlformats.org/officeDocument/2006/relationships/slide" Target="slides/slide20.xml"/><Relationship Id="rId20" Type="http://schemas.openxmlformats.org/officeDocument/2006/relationships/slide" Target="slides/slide2.xml"/><Relationship Id="rId22" Type="http://schemas.openxmlformats.org/officeDocument/2006/relationships/slide" Target="slides/slide4.xml"/><Relationship Id="rId21" Type="http://schemas.openxmlformats.org/officeDocument/2006/relationships/slide" Target="slides/slide3.xml"/><Relationship Id="rId24" Type="http://schemas.openxmlformats.org/officeDocument/2006/relationships/slide" Target="slides/slide6.xml"/><Relationship Id="rId23" Type="http://schemas.openxmlformats.org/officeDocument/2006/relationships/slide" Target="slides/slide5.xml"/><Relationship Id="rId26" Type="http://schemas.openxmlformats.org/officeDocument/2006/relationships/slide" Target="slides/slide8.xml"/><Relationship Id="rId25" Type="http://schemas.openxmlformats.org/officeDocument/2006/relationships/slide" Target="slides/slide7.xml"/><Relationship Id="rId28" Type="http://schemas.openxmlformats.org/officeDocument/2006/relationships/slide" Target="slides/slide10.xml"/><Relationship Id="rId27" Type="http://schemas.openxmlformats.org/officeDocument/2006/relationships/slide" Target="slides/slide9.xml"/><Relationship Id="rId29" Type="http://schemas.openxmlformats.org/officeDocument/2006/relationships/slide" Target="slides/slide11.xml"/><Relationship Id="rId51" Type="http://schemas.openxmlformats.org/officeDocument/2006/relationships/slide" Target="slides/slide33.xml"/><Relationship Id="rId50" Type="http://schemas.openxmlformats.org/officeDocument/2006/relationships/slide" Target="slides/slide32.xml"/><Relationship Id="rId53" Type="http://schemas.openxmlformats.org/officeDocument/2006/relationships/font" Target="fonts/ArialBlack-regular.fntdata"/><Relationship Id="rId52" Type="http://schemas.openxmlformats.org/officeDocument/2006/relationships/slide" Target="slides/slide34.xml"/><Relationship Id="rId11" Type="http://schemas.openxmlformats.org/officeDocument/2006/relationships/slideMaster" Target="slideMasters/slideMaster8.xml"/><Relationship Id="rId10" Type="http://schemas.openxmlformats.org/officeDocument/2006/relationships/slideMaster" Target="slideMasters/slideMaster7.xml"/><Relationship Id="rId13" Type="http://schemas.openxmlformats.org/officeDocument/2006/relationships/slideMaster" Target="slideMasters/slideMaster10.xml"/><Relationship Id="rId12" Type="http://schemas.openxmlformats.org/officeDocument/2006/relationships/slideMaster" Target="slideMasters/slideMaster9.xml"/><Relationship Id="rId15" Type="http://schemas.openxmlformats.org/officeDocument/2006/relationships/slideMaster" Target="slideMasters/slideMaster12.xml"/><Relationship Id="rId14" Type="http://schemas.openxmlformats.org/officeDocument/2006/relationships/slideMaster" Target="slideMasters/slideMaster11.xml"/><Relationship Id="rId17" Type="http://schemas.openxmlformats.org/officeDocument/2006/relationships/slideMaster" Target="slideMasters/slideMaster14.xml"/><Relationship Id="rId16" Type="http://schemas.openxmlformats.org/officeDocument/2006/relationships/slideMaster" Target="slideMasters/slideMaster13.xml"/><Relationship Id="rId19" Type="http://schemas.openxmlformats.org/officeDocument/2006/relationships/slide" Target="slides/slide1.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029075" cy="350837"/>
          </a:xfrm>
          <a:prstGeom prst="rect">
            <a:avLst/>
          </a:prstGeom>
          <a:noFill/>
          <a:ln>
            <a:noFill/>
          </a:ln>
        </p:spPr>
        <p:txBody>
          <a:bodyPr anchorCtr="0" anchor="t" bIns="46575" lIns="93150" spcFirstLastPara="1" rIns="93150"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4" name="Google Shape;4;n"/>
          <p:cNvSpPr txBox="1"/>
          <p:nvPr>
            <p:ph idx="10" type="dt"/>
          </p:nvPr>
        </p:nvSpPr>
        <p:spPr>
          <a:xfrm>
            <a:off x="5267325" y="0"/>
            <a:ext cx="4029075" cy="350837"/>
          </a:xfrm>
          <a:prstGeom prst="rect">
            <a:avLst/>
          </a:prstGeom>
          <a:noFill/>
          <a:ln>
            <a:noFill/>
          </a:ln>
        </p:spPr>
        <p:txBody>
          <a:bodyPr anchorCtr="0" anchor="t" bIns="46575" lIns="93150" spcFirstLastPara="1" rIns="93150"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5" name="Google Shape;5;n"/>
          <p:cNvSpPr/>
          <p:nvPr>
            <p:ph idx="3"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6659562"/>
            <a:ext cx="4029075" cy="350837"/>
          </a:xfrm>
          <a:prstGeom prst="rect">
            <a:avLst/>
          </a:prstGeom>
          <a:noFill/>
          <a:ln>
            <a:noFill/>
          </a:ln>
        </p:spPr>
        <p:txBody>
          <a:bodyPr anchorCtr="0" anchor="b" bIns="46575" lIns="93150" spcFirstLastPara="1" rIns="93150"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rgbClr val="000000"/>
                </a:solidFill>
                <a:latin typeface="Times"/>
                <a:ea typeface="Times"/>
                <a:cs typeface="Times"/>
                <a:sym typeface="Times"/>
              </a:defRPr>
            </a:lvl9pPr>
          </a:lstStyle>
          <a:p/>
        </p:txBody>
      </p:sp>
      <p:sp>
        <p:nvSpPr>
          <p:cNvPr id="8" name="Google Shape;8;n"/>
          <p:cNvSpPr txBox="1"/>
          <p:nvPr>
            <p:ph idx="12" type="sldNum"/>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cap="none" strike="noStrike">
                <a:solidFill>
                  <a:srgbClr val="000000"/>
                </a:solidFill>
                <a:latin typeface="Times"/>
                <a:ea typeface="Times"/>
                <a:cs typeface="Times"/>
                <a:sym typeface="Times"/>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192" name="Google Shape;192;p1: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1: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Customize this slide with your organization’s name and logo. You may also choose to indicate the date and location of the orientation.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0: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58" name="Google Shape;258;p10: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9" name="Google Shape;259;p10: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In general terms, or using charts or graphs, list the sources of income, names of major funders (if appropriate), the current budget, a recent audit, or other pertinent financial information. Slides should highlight the major points of the organization’s financial condition. Board members should receive more complete information in the board handbook.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1: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66" name="Google Shape;266;p11: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1: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Discuss the board's role in the organization's fundraising activities, including: the status of major campaigns, the board's participation in annual fundraising events, the year's fundraising goals, and board members' expected financial contribution. Are there obligations that each board member should fulfill around attendance or ticket sales for fundraising events? Is there an annual personal contribution required of each board member?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2: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74" name="Google Shape;274;p12: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5" name="Google Shape;275;p12: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If your organization has undertaken a strategic planning process, or has developed specific goals and strategies for operating, take some time to discuss those goals and strategies. List specific goals and objectives in bullet form and elaborate on them with handouts or in an oral presentation. Provide board members with a copy of the strategic plan.</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3: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82" name="Google Shape;282;p13: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3" name="Google Shape;283;p13: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To help board members understand who does what for the organization and the lines of accountability, present an organization chart that provides an overview of the organization’s staff and structure. If your organization is large, list staff members responsible for key programs or services. If appropriate, make introductions of key staff members at the orientation.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4: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91" name="Google Shape;291;p14: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2" name="Google Shape;292;p14: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Talk about any strategic partnerships your organization has with other nonprofit or for-profit groups. Discuss any collaborations, sponsorships, or other relationships your organization has entered.</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Is your nonprofit part of a national organization with regional or local affiliates? If so, take a few minutes to discuss the relationship between the organizations. What role do the affiliates and the national office play in the work of the organization? Are affiliates represented on the national board? Are there policies and priorities that are shared?</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5: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299" name="Google Shape;299;p15: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0" name="Google Shape;300;p15: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Section 3 is designed to familiarize board members with the composition and structure of the board: Who are the other board members? What are the terms of service? What are the particular expectations the organization has of each board member? What information should they know to stay informed and active board members?</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6: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06" name="Google Shape;306;p16: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16: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Help board members understand how they got there. Refer to your organization’s bylaws for information on board composition, term limits, and the board nominating and selection process. What makes a quorum? Are there ex-officio board members? If your chief executive sits on the board, does he or she have a vote?  Provide more detail on the nominating process in an oral presentation or describe the process in prepared handouts.</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7: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14" name="Google Shape;314;p17: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5" name="Google Shape;315;p17: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List the important documents board members should read as they come onto the board. These documents should be included in the board of directors handbook board members receive at the beginning of their service. Choose a few key documents for the list that follows. Ideally, these documents should be given to new board members in advance of their orientation and new board members should read the documents before attending orientation. At the latest, board members should read and be familiar with these documents before their first board meeting.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18: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22" name="Google Shape;322;p18: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3" name="Google Shape;323;p18: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On this slide, list the names of board officers and the length of each board members’ term after their name.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9: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30" name="Google Shape;330;p19: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1" name="Google Shape;331;p19: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List the names of committees and their chairs. If time permits, discuss current projects each committee is working on and provide written job descriptions for each committee.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199" name="Google Shape;199;p2: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0" name="Google Shape;200;p2: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Section 1 is designed for board members who are not familiar with the nonprofit sector. The following slides provide a brief overview.</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0: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38" name="Google Shape;338;p20: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9" name="Google Shape;339;p20: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List current task forces or advisory groups and their chairs. Provide a brief update on the status of their work.</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1: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46" name="Google Shape;346;p21: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7" name="Google Shape;347;p21: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Many organizations contract for professional services, particularly legal and financial services. In this slide, discuss the consultants the organization has relationships with, the length of the contract, and whether these individuals are paid consultants or if they provide services on a pro-bono basis. Take some time to update board members on the status of their current projects if appropriate.</a:t>
            </a:r>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22: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54" name="Google Shape;354;p22: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5" name="Google Shape;355;p22: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Provide a list of important dates board members should know about. Dates include board meetings (scheduled one year ahead of time), regular committee meetings, board retreats, and fundraising events board members are expected to attend. Take the time to explain the board’s attendance policies and consequences for nonattendance.</a:t>
            </a:r>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23: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362" name="Google Shape;362;p23: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3" name="Google Shape;363;p23: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Section 4 presents an overview of the board’s key roles and responsibilities. Information from Section 4 is adapted from the BoardSource book, </a:t>
            </a:r>
            <a:r>
              <a:rPr i="1" lang="en-US"/>
              <a:t>Nonprofit Governance: Steering Your Organization with Authority and Accountability, </a:t>
            </a:r>
            <a:r>
              <a:rPr lang="en-US"/>
              <a:t>by Berit M. Lakey.</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24: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370" name="Google Shape;370;p24: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1" name="Google Shape;371;p24: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There are three key roles for the board: to set  organizational direction, provide oversight, and ensure the necessary resources for the organization. Each of the key roles has associated with it a series of specific board responsibilities.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25: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377" name="Google Shape;377;p25: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8" name="Google Shape;378;p25: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Setting organizational direction includes participating in regular strategic planning, including reviewing the organization’s mission, setting the vision for the future, and establishing the organization’s values. As stewards for the organization, the board is responsible for setting major goals for the organization and developing strategies for achieving those goals. The board also approves operational or annual plans for the organization based on the direction set by the strategic plan. In many cases, staff takes the lead in developing operational or annual plans.</a:t>
            </a:r>
            <a:endParaRPr/>
          </a:p>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26: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384" name="Google Shape;384;p26: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5" name="Google Shape;385;p26: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Resources are defined as both human and financial. In addition to  hiring the chief executive, the board is responsible for ensuring that the organization has the financial resources with which to operate. That includes adopting appropriate fundraising policies, supporting the organization</a:t>
            </a:r>
            <a:r>
              <a:rPr lang="en-US">
                <a:latin typeface="Times New Roman"/>
                <a:ea typeface="Times New Roman"/>
                <a:cs typeface="Times New Roman"/>
                <a:sym typeface="Times New Roman"/>
              </a:rPr>
              <a:t>’</a:t>
            </a:r>
            <a:r>
              <a:rPr lang="en-US"/>
              <a:t>s fundraising activities, and developing alternative funding sources such as fee-for-service programs, investments, or for-profit ventures. The board is also responsible for promoting and protecting the organization</a:t>
            </a:r>
            <a:r>
              <a:rPr lang="en-US">
                <a:latin typeface="Times New Roman"/>
                <a:ea typeface="Times New Roman"/>
                <a:cs typeface="Times New Roman"/>
                <a:sym typeface="Times New Roman"/>
              </a:rPr>
              <a:t>’</a:t>
            </a:r>
            <a:r>
              <a:rPr lang="en-US"/>
              <a:t>s public image by maintaining good relationships with other organizations and with stakeholders, and by ensuring that the actions of the organization and its board are guided with integrity. The board itself needs to look at itself as a strategic resource to the organization. It should periodically look at its composition and structure and make the necessary changes to best serve the work of the organization.</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27: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391" name="Google Shape;391;p27: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2" name="Google Shape;392;p27:notes"/>
          <p:cNvSpPr txBox="1"/>
          <p:nvPr>
            <p:ph idx="1" type="body"/>
          </p:nvPr>
        </p:nvSpPr>
        <p:spPr>
          <a:xfrm>
            <a:off x="1239837" y="3330575"/>
            <a:ext cx="7023100"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The board</a:t>
            </a:r>
            <a:r>
              <a:rPr lang="en-US">
                <a:latin typeface="Times New Roman"/>
                <a:ea typeface="Times New Roman"/>
                <a:cs typeface="Times New Roman"/>
                <a:sym typeface="Times New Roman"/>
              </a:rPr>
              <a:t>’</a:t>
            </a:r>
            <a:r>
              <a:rPr lang="en-US"/>
              <a:t>s oversight role is perhaps one of the most important roles.  Responsibilities under this role include:</a:t>
            </a:r>
            <a:endParaRPr/>
          </a:p>
          <a:p>
            <a:pPr indent="-114300" lvl="0" marL="0" rtl="0" algn="l">
              <a:spcBef>
                <a:spcPts val="0"/>
              </a:spcBef>
              <a:spcAft>
                <a:spcPts val="0"/>
              </a:spcAft>
              <a:buSzPts val="1800"/>
              <a:buFont typeface="Noto Sans Symbols"/>
              <a:buChar char="▪"/>
            </a:pPr>
            <a:r>
              <a:rPr b="1" lang="en-US"/>
              <a:t>Overseeing the organization</a:t>
            </a:r>
            <a:r>
              <a:rPr b="1" lang="en-US">
                <a:latin typeface="Times New Roman"/>
                <a:ea typeface="Times New Roman"/>
                <a:cs typeface="Times New Roman"/>
                <a:sym typeface="Times New Roman"/>
              </a:rPr>
              <a:t>’</a:t>
            </a:r>
            <a:r>
              <a:rPr b="1" lang="en-US"/>
              <a:t>s financial health: </a:t>
            </a:r>
            <a:r>
              <a:rPr lang="en-US"/>
              <a:t>reviewing and approving the budget, reviewing the annual audit, overseeing the organization</a:t>
            </a:r>
            <a:r>
              <a:rPr lang="en-US">
                <a:latin typeface="Times New Roman"/>
                <a:ea typeface="Times New Roman"/>
                <a:cs typeface="Times New Roman"/>
                <a:sym typeface="Times New Roman"/>
              </a:rPr>
              <a:t>’</a:t>
            </a:r>
            <a:r>
              <a:rPr lang="en-US"/>
              <a:t>s investments;</a:t>
            </a:r>
            <a:endParaRPr/>
          </a:p>
          <a:p>
            <a:pPr indent="-114300" lvl="0" marL="0" rtl="0" algn="l">
              <a:spcBef>
                <a:spcPts val="0"/>
              </a:spcBef>
              <a:spcAft>
                <a:spcPts val="0"/>
              </a:spcAft>
              <a:buSzPts val="1800"/>
              <a:buFont typeface="Noto Sans Symbols"/>
              <a:buChar char="▪"/>
            </a:pPr>
            <a:r>
              <a:rPr b="1" lang="en-US"/>
              <a:t>Minimizing the organization</a:t>
            </a:r>
            <a:r>
              <a:rPr b="1" lang="en-US">
                <a:latin typeface="Times New Roman"/>
                <a:ea typeface="Times New Roman"/>
                <a:cs typeface="Times New Roman"/>
                <a:sym typeface="Times New Roman"/>
              </a:rPr>
              <a:t>’</a:t>
            </a:r>
            <a:r>
              <a:rPr b="1" lang="en-US"/>
              <a:t>s exposure to risk: </a:t>
            </a:r>
            <a:r>
              <a:rPr lang="en-US"/>
              <a:t>ensuring that the organization has the proper insurance, adopting a risk management policy and proper human resource policies, and safeguarding the organization against any unnecessary risks; </a:t>
            </a:r>
            <a:endParaRPr/>
          </a:p>
          <a:p>
            <a:pPr indent="-114300" lvl="0" marL="0" rtl="0" algn="l">
              <a:spcBef>
                <a:spcPts val="0"/>
              </a:spcBef>
              <a:spcAft>
                <a:spcPts val="0"/>
              </a:spcAft>
              <a:buSzPts val="1800"/>
              <a:buFont typeface="Noto Sans Symbols"/>
              <a:buChar char="▪"/>
            </a:pPr>
            <a:r>
              <a:rPr b="1" lang="en-US"/>
              <a:t>Measuring progress on the strategic plan: </a:t>
            </a:r>
            <a:r>
              <a:rPr lang="en-US"/>
              <a:t>ensuring that the organization is applying the goals and strategies set forth in the plan into every activity; and</a:t>
            </a:r>
            <a:endParaRPr/>
          </a:p>
          <a:p>
            <a:pPr indent="-114300" lvl="0" marL="0" rtl="0" algn="l">
              <a:spcBef>
                <a:spcPts val="0"/>
              </a:spcBef>
              <a:spcAft>
                <a:spcPts val="0"/>
              </a:spcAft>
              <a:buSzPts val="1800"/>
              <a:buFont typeface="Noto Sans Symbols"/>
              <a:buChar char="▪"/>
            </a:pPr>
            <a:r>
              <a:rPr b="1" lang="en-US"/>
              <a:t>Monitoring and evaluating the organization</a:t>
            </a:r>
            <a:r>
              <a:rPr b="1" lang="en-US">
                <a:latin typeface="Times New Roman"/>
                <a:ea typeface="Times New Roman"/>
                <a:cs typeface="Times New Roman"/>
                <a:sym typeface="Times New Roman"/>
              </a:rPr>
              <a:t>’</a:t>
            </a:r>
            <a:r>
              <a:rPr b="1" lang="en-US"/>
              <a:t>s programs and services</a:t>
            </a:r>
            <a:br>
              <a:rPr b="1" lang="en-US"/>
            </a:br>
            <a:r>
              <a:rPr lang="en-US"/>
              <a:t>to assure that the organization</a:t>
            </a:r>
            <a:r>
              <a:rPr lang="en-US">
                <a:latin typeface="Times New Roman"/>
                <a:ea typeface="Times New Roman"/>
                <a:cs typeface="Times New Roman"/>
                <a:sym typeface="Times New Roman"/>
              </a:rPr>
              <a:t>’</a:t>
            </a:r>
            <a:r>
              <a:rPr lang="en-US"/>
              <a:t>s efforts are effective and that the mission is being carried out.</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The board is also responsible for ensuring that the organization complies with federal, state, and local laws, that it develops appropriate organizational policies, and that it adopts a code of ethics for both board and staff.  </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The board should annually evaluate the performance of the chief executive and assess its own performance approximately every two to three years.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28:notes"/>
          <p:cNvSpPr txBox="1"/>
          <p:nvPr/>
        </p:nvSpPr>
        <p:spPr>
          <a:xfrm>
            <a:off x="0" y="0"/>
            <a:ext cx="4029075" cy="350837"/>
          </a:xfrm>
          <a:prstGeom prst="rect">
            <a:avLst/>
          </a:prstGeom>
          <a:noFill/>
          <a:ln>
            <a:noFill/>
          </a:ln>
        </p:spPr>
        <p:txBody>
          <a:bodyPr anchorCtr="0" anchor="t" bIns="46575" lIns="93150" spcFirstLastPara="1" rIns="93150" wrap="square" tIns="46575">
            <a:noAutofit/>
          </a:bodyPr>
          <a:lstStyle/>
          <a:p>
            <a:pPr indent="0" lvl="0" marL="0" marR="0" rtl="0" algn="l">
              <a:lnSpc>
                <a:spcPct val="100000"/>
              </a:lnSpc>
              <a:spcBef>
                <a:spcPts val="0"/>
              </a:spcBef>
              <a:spcAft>
                <a:spcPts val="0"/>
              </a:spcAft>
              <a:buClr>
                <a:schemeClr val="dk1"/>
              </a:buClr>
              <a:buSzPts val="1100"/>
              <a:buFont typeface="Times"/>
              <a:buNone/>
            </a:pPr>
            <a:r>
              <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300"/>
              <a:buFont typeface="Times New Roman"/>
              <a:buNone/>
            </a:pPr>
            <a:r>
              <a:rPr b="0" i="0" lang="en-US" sz="1300" u="none">
                <a:solidFill>
                  <a:schemeClr val="dk1"/>
                </a:solidFill>
                <a:latin typeface="Times New Roman"/>
                <a:ea typeface="Times New Roman"/>
                <a:cs typeface="Times New Roman"/>
                <a:sym typeface="Times New Roman"/>
              </a:rPr>
              <a:t>Pilot. 7-9-05. </a:t>
            </a:r>
            <a:endParaRPr/>
          </a:p>
          <a:p>
            <a:pPr indent="0" lvl="0" marL="0" marR="0" rtl="0" algn="l">
              <a:lnSpc>
                <a:spcPct val="100000"/>
              </a:lnSpc>
              <a:spcBef>
                <a:spcPts val="0"/>
              </a:spcBef>
              <a:spcAft>
                <a:spcPts val="0"/>
              </a:spcAft>
              <a:buNone/>
            </a:pPr>
            <a:r>
              <a:t/>
            </a:r>
            <a:endParaRPr b="0" i="0" sz="1300" u="none">
              <a:solidFill>
                <a:schemeClr val="dk1"/>
              </a:solidFill>
              <a:latin typeface="Times New Roman"/>
              <a:ea typeface="Times New Roman"/>
              <a:cs typeface="Times New Roman"/>
              <a:sym typeface="Times New Roman"/>
            </a:endParaRPr>
          </a:p>
        </p:txBody>
      </p:sp>
      <p:sp>
        <p:nvSpPr>
          <p:cNvPr id="398" name="Google Shape;398;p28: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100"/>
              <a:buFont typeface="Arial"/>
              <a:buNone/>
            </a:pPr>
            <a:fld id="{00000000-1234-1234-1234-123412341234}" type="slidenum">
              <a:rPr b="0" i="0" lang="en-US" sz="1100" u="none">
                <a:solidFill>
                  <a:schemeClr val="dk1"/>
                </a:solidFill>
                <a:latin typeface="Arial"/>
                <a:ea typeface="Arial"/>
                <a:cs typeface="Arial"/>
                <a:sym typeface="Arial"/>
              </a:rPr>
              <a:t>‹#›</a:t>
            </a:fld>
            <a:endParaRPr/>
          </a:p>
        </p:txBody>
      </p:sp>
      <p:sp>
        <p:nvSpPr>
          <p:cNvPr id="399" name="Google Shape;399;p28: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0" name="Google Shape;400;p28: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231775" rtl="0" algn="l">
              <a:spcBef>
                <a:spcPts val="0"/>
              </a:spcBef>
              <a:spcAft>
                <a:spcPts val="0"/>
              </a:spcAft>
              <a:buSzPts val="800"/>
              <a:buNone/>
            </a:pPr>
            <a:r>
              <a:rPr lang="en-US" sz="800"/>
              <a:t>BOARDS MUST ENSURE COMPLIANCE.</a:t>
            </a:r>
            <a:endParaRPr/>
          </a:p>
          <a:p>
            <a:pPr indent="0" lvl="0" marL="231775" rtl="0" algn="l">
              <a:spcBef>
                <a:spcPts val="0"/>
              </a:spcBef>
              <a:spcAft>
                <a:spcPts val="0"/>
              </a:spcAft>
              <a:buSzPts val="800"/>
              <a:buNone/>
            </a:pPr>
            <a:r>
              <a:rPr lang="en-US" sz="800"/>
              <a:t>There are several Indicators and Characteristics of Success when it comes to moral oversight:</a:t>
            </a:r>
            <a:endParaRPr/>
          </a:p>
          <a:p>
            <a:pPr indent="0" lvl="0" marL="231775" rtl="0" algn="l">
              <a:spcBef>
                <a:spcPts val="0"/>
              </a:spcBef>
              <a:spcAft>
                <a:spcPts val="0"/>
              </a:spcAft>
              <a:buNone/>
            </a:pPr>
            <a:r>
              <a:rPr lang="en-US" sz="800"/>
              <a:t>The board is operating according to an adopted set of bylaws that are periodically reviewed.</a:t>
            </a:r>
            <a:endParaRPr/>
          </a:p>
          <a:p>
            <a:pPr indent="0" lvl="0" marL="231775" rtl="0" algn="l">
              <a:spcBef>
                <a:spcPts val="0"/>
              </a:spcBef>
              <a:spcAft>
                <a:spcPts val="0"/>
              </a:spcAft>
              <a:buNone/>
            </a:pPr>
            <a:r>
              <a:rPr lang="en-US" sz="800"/>
              <a:t>The board oversees accurate and comprehensive minute-taking at all meetings to be distributed for correction and formal adoption so that important decisions are carefully documented.</a:t>
            </a:r>
            <a:endParaRPr/>
          </a:p>
          <a:p>
            <a:pPr indent="0" lvl="0" marL="231775" rtl="0" algn="l">
              <a:spcBef>
                <a:spcPts val="0"/>
              </a:spcBef>
              <a:spcAft>
                <a:spcPts val="0"/>
              </a:spcAft>
              <a:buNone/>
            </a:pPr>
            <a:r>
              <a:rPr lang="en-US" sz="800"/>
              <a:t>The board designates a central location for records to simplify sharing information. </a:t>
            </a:r>
            <a:endParaRPr/>
          </a:p>
          <a:p>
            <a:pPr indent="0" lvl="0" marL="231775" rtl="0" algn="l">
              <a:spcBef>
                <a:spcPts val="0"/>
              </a:spcBef>
              <a:spcAft>
                <a:spcPts val="0"/>
              </a:spcAft>
              <a:buNone/>
            </a:pPr>
            <a:r>
              <a:rPr lang="en-US" sz="800"/>
              <a:t>The board evaluates itself and executive leadership annually.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29: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407" name="Google Shape;407;p29: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8" name="Google Shape;408;p29: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Board members are held accountable to the organization by law. Under well-established principles of nonprofit corporation law, board members must meet certain standards of conduct in carrying out their duties to the organization: duty of care, duty of loyalty, and duty of obedience. </a:t>
            </a:r>
            <a:endParaRPr/>
          </a:p>
          <a:p>
            <a:pPr indent="-114300" lvl="0" marL="0" rtl="0" algn="l">
              <a:spcBef>
                <a:spcPts val="0"/>
              </a:spcBef>
              <a:spcAft>
                <a:spcPts val="0"/>
              </a:spcAft>
              <a:buSzPts val="1800"/>
              <a:buFont typeface="Noto Sans Symbols"/>
              <a:buChar char="▪"/>
            </a:pPr>
            <a:r>
              <a:rPr b="1" lang="en-US"/>
              <a:t>Duty of care</a:t>
            </a:r>
            <a:r>
              <a:rPr lang="en-US"/>
              <a:t> stipulates that board members stay informed about the operations of the organization and ask appropriate questions. This means attending meetings and reading board materials.</a:t>
            </a:r>
            <a:endParaRPr/>
          </a:p>
          <a:p>
            <a:pPr indent="-114300" lvl="0" marL="0" rtl="0" algn="l">
              <a:spcBef>
                <a:spcPts val="0"/>
              </a:spcBef>
              <a:spcAft>
                <a:spcPts val="0"/>
              </a:spcAft>
              <a:buSzPts val="1800"/>
              <a:buFont typeface="Noto Sans Symbols"/>
              <a:buChar char="▪"/>
            </a:pPr>
            <a:r>
              <a:rPr b="1" lang="en-US"/>
              <a:t>Duty of loyalty</a:t>
            </a:r>
            <a:r>
              <a:rPr lang="en-US"/>
              <a:t> requires board members to show undivided allegiance to the organization’s welfare. This means that board members should avoid conflicts of interest and make decisions in the best interest of the work of the organization.  </a:t>
            </a:r>
            <a:endParaRPr/>
          </a:p>
          <a:p>
            <a:pPr indent="-114300" lvl="0" marL="0" rtl="0" algn="l">
              <a:spcBef>
                <a:spcPts val="0"/>
              </a:spcBef>
              <a:spcAft>
                <a:spcPts val="0"/>
              </a:spcAft>
              <a:buSzPts val="1800"/>
              <a:buFont typeface="Noto Sans Symbols"/>
              <a:buChar char="▪"/>
            </a:pPr>
            <a:r>
              <a:rPr b="1" lang="en-US"/>
              <a:t>Duty of obedience</a:t>
            </a:r>
            <a:r>
              <a:rPr lang="en-US"/>
              <a:t> requires board members to remain faithful to the organization’s mission. This means that all board members are required to support the mission, and no action should be taken that is inconsistent with the mission.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3: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206" name="Google Shape;206;p3: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3: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There are three sectors of American society: the private sector, composed of business and industry, exists to produce a profit for their owners: the public sector, which is government, exists to serve the public good; and the nonprofit sector, of which we are a part, exists to serve a social purpose, constituency, or a cause.</a:t>
            </a:r>
            <a:endParaRPr/>
          </a:p>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p30: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415" name="Google Shape;415;p30: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6" name="Google Shape;416;p30: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In addition to the board’s collective responsibility, each board member has individual responsibilities to the organization. </a:t>
            </a:r>
            <a:endParaRPr/>
          </a:p>
          <a:p>
            <a:pPr indent="-114300" lvl="0" marL="0" rtl="0" algn="l">
              <a:spcBef>
                <a:spcPts val="0"/>
              </a:spcBef>
              <a:spcAft>
                <a:spcPts val="0"/>
              </a:spcAft>
              <a:buSzPts val="1800"/>
              <a:buFont typeface="Noto Sans Symbols"/>
              <a:buChar char="▪"/>
            </a:pPr>
            <a:r>
              <a:rPr lang="en-US"/>
              <a:t>A board member should be an active participant in the governance of the organization. That means that board members should show up to meetings, read board materials, stay informed, and be ready to participate in making decisions on behalf of the organization. </a:t>
            </a:r>
            <a:endParaRPr/>
          </a:p>
          <a:p>
            <a:pPr indent="-114300" lvl="0" marL="0" rtl="0" algn="l">
              <a:spcBef>
                <a:spcPts val="0"/>
              </a:spcBef>
              <a:spcAft>
                <a:spcPts val="0"/>
              </a:spcAft>
              <a:buSzPts val="1800"/>
              <a:buFont typeface="Noto Sans Symbols"/>
              <a:buChar char="▪"/>
            </a:pPr>
            <a:r>
              <a:rPr lang="en-US"/>
              <a:t>The work of the board doesn’t stop at board meetings. Board members should also serve on board committees and task forces.</a:t>
            </a:r>
            <a:endParaRPr/>
          </a:p>
          <a:p>
            <a:pPr indent="-114300" lvl="0" marL="0" rtl="0" algn="l">
              <a:spcBef>
                <a:spcPts val="0"/>
              </a:spcBef>
              <a:spcAft>
                <a:spcPts val="0"/>
              </a:spcAft>
              <a:buSzPts val="1800"/>
              <a:buFont typeface="Noto Sans Symbols"/>
              <a:buChar char="▪"/>
            </a:pPr>
            <a:r>
              <a:rPr lang="en-US"/>
              <a:t>Board members can also volunteer their services outside of their board work. Particularly for organizations with little or no staff, board members may need to participate in the work of the organization by organizing benefits, planning membership events, serving as a program volunteer, or doing research on legislative issues. But in their role as a volunteer, board members may be accountable to staff or to other volunteer leaders.</a:t>
            </a:r>
            <a:endParaRPr/>
          </a:p>
          <a:p>
            <a:pPr indent="-114300" lvl="0" marL="0" rtl="0" algn="l">
              <a:spcBef>
                <a:spcPts val="0"/>
              </a:spcBef>
              <a:spcAft>
                <a:spcPts val="0"/>
              </a:spcAft>
              <a:buSzPts val="1800"/>
              <a:buFont typeface="Noto Sans Symbols"/>
              <a:buChar char="▪"/>
            </a:pPr>
            <a:r>
              <a:rPr lang="en-US"/>
              <a:t>Outside of the boardroom, board members should be active community ambassadors, promoting the organization’s mission, service, and achievements as well as bringing community perspectives to the attention of the board and staff. A board member can serve as an ambassador by assisting staff with visits to legislators and officials, when appropriate, representing the organization at public events, or bringing information back to the board that might be relevant for its current or future actions.</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31: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423" name="Google Shape;423;p31: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4" name="Google Shape;424;p31: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And finally, board members are expected to participate in the organization’s fundraising activities. This may include making a personal financial contribution, providing names of potential donors, going on funder visits, writing thank you notes, and attending the organization’s fundraising events. Board members can also act as an information resource to the director of development and chief executive.</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32:notes"/>
          <p:cNvSpPr txBox="1"/>
          <p:nvPr/>
        </p:nvSpPr>
        <p:spPr>
          <a:xfrm>
            <a:off x="0" y="0"/>
            <a:ext cx="4029075" cy="350837"/>
          </a:xfrm>
          <a:prstGeom prst="rect">
            <a:avLst/>
          </a:prstGeom>
          <a:noFill/>
          <a:ln>
            <a:noFill/>
          </a:ln>
        </p:spPr>
        <p:txBody>
          <a:bodyPr anchorCtr="0" anchor="t" bIns="46575" lIns="93150" spcFirstLastPara="1" rIns="93150" wrap="square" tIns="46575">
            <a:noAutofit/>
          </a:bodyPr>
          <a:lstStyle/>
          <a:p>
            <a:pPr indent="0" lvl="0" marL="0" marR="0" rtl="0" algn="l">
              <a:lnSpc>
                <a:spcPct val="100000"/>
              </a:lnSpc>
              <a:spcBef>
                <a:spcPts val="0"/>
              </a:spcBef>
              <a:spcAft>
                <a:spcPts val="0"/>
              </a:spcAft>
              <a:buClr>
                <a:schemeClr val="dk1"/>
              </a:buClr>
              <a:buSzPts val="1100"/>
              <a:buFont typeface="Times"/>
              <a:buNone/>
            </a:pPr>
            <a:r>
              <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300"/>
              <a:buFont typeface="Times New Roman"/>
              <a:buNone/>
            </a:pPr>
            <a:r>
              <a:rPr b="0" i="0" lang="en-US" sz="1300" u="none">
                <a:solidFill>
                  <a:schemeClr val="dk1"/>
                </a:solidFill>
                <a:latin typeface="Times New Roman"/>
                <a:ea typeface="Times New Roman"/>
                <a:cs typeface="Times New Roman"/>
                <a:sym typeface="Times New Roman"/>
              </a:rPr>
              <a:t>Pilot. 7-9-05. </a:t>
            </a:r>
            <a:endParaRPr/>
          </a:p>
          <a:p>
            <a:pPr indent="0" lvl="0" marL="0" marR="0" rtl="0" algn="l">
              <a:lnSpc>
                <a:spcPct val="100000"/>
              </a:lnSpc>
              <a:spcBef>
                <a:spcPts val="0"/>
              </a:spcBef>
              <a:spcAft>
                <a:spcPts val="0"/>
              </a:spcAft>
              <a:buNone/>
            </a:pPr>
            <a:r>
              <a:t/>
            </a:r>
            <a:endParaRPr b="0" i="0" sz="1300" u="none">
              <a:solidFill>
                <a:schemeClr val="dk1"/>
              </a:solidFill>
              <a:latin typeface="Times New Roman"/>
              <a:ea typeface="Times New Roman"/>
              <a:cs typeface="Times New Roman"/>
              <a:sym typeface="Times New Roman"/>
            </a:endParaRPr>
          </a:p>
        </p:txBody>
      </p:sp>
      <p:sp>
        <p:nvSpPr>
          <p:cNvPr id="431" name="Google Shape;431;p32: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100"/>
              <a:buFont typeface="Arial"/>
              <a:buNone/>
            </a:pPr>
            <a:fld id="{00000000-1234-1234-1234-123412341234}" type="slidenum">
              <a:rPr b="0" i="0" lang="en-US" sz="1100" u="none">
                <a:solidFill>
                  <a:schemeClr val="dk1"/>
                </a:solidFill>
                <a:latin typeface="Arial"/>
                <a:ea typeface="Arial"/>
                <a:cs typeface="Arial"/>
                <a:sym typeface="Arial"/>
              </a:rPr>
              <a:t>‹#›</a:t>
            </a:fld>
            <a:endParaRPr/>
          </a:p>
        </p:txBody>
      </p:sp>
      <p:sp>
        <p:nvSpPr>
          <p:cNvPr id="432" name="Google Shape;432;p32: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3" name="Google Shape;433;p32: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50800" lvl="0" marL="231775" rtl="0" algn="l">
              <a:lnSpc>
                <a:spcPct val="80000"/>
              </a:lnSpc>
              <a:spcBef>
                <a:spcPts val="0"/>
              </a:spcBef>
              <a:spcAft>
                <a:spcPts val="0"/>
              </a:spcAft>
              <a:buSzPts val="800"/>
              <a:buChar char="•"/>
            </a:pPr>
            <a:r>
              <a:rPr lang="en-US" sz="800"/>
              <a:t>With the Ambassador Hat:</a:t>
            </a:r>
            <a:endParaRPr/>
          </a:p>
          <a:p>
            <a:pPr indent="0" lvl="0" marL="231775" rtl="0" algn="l">
              <a:lnSpc>
                <a:spcPct val="80000"/>
              </a:lnSpc>
              <a:spcBef>
                <a:spcPts val="0"/>
              </a:spcBef>
              <a:spcAft>
                <a:spcPts val="0"/>
              </a:spcAft>
              <a:buNone/>
            </a:pPr>
            <a:r>
              <a:rPr lang="en-US" sz="800"/>
              <a:t>Board members serve as the voice of the mission</a:t>
            </a:r>
            <a:endParaRPr/>
          </a:p>
          <a:p>
            <a:pPr indent="0" lvl="0" marL="231775" rtl="0" algn="l">
              <a:lnSpc>
                <a:spcPct val="80000"/>
              </a:lnSpc>
              <a:spcBef>
                <a:spcPts val="0"/>
              </a:spcBef>
              <a:spcAft>
                <a:spcPts val="0"/>
              </a:spcAft>
              <a:buNone/>
            </a:pPr>
            <a:r>
              <a:rPr lang="en-US" sz="800"/>
              <a:t>Speak on behalf of the organization in as many settings as possible– social, political, neighborhood</a:t>
            </a:r>
            <a:endParaRPr/>
          </a:p>
          <a:p>
            <a:pPr indent="0" lvl="0" marL="231775" rtl="0" algn="l">
              <a:lnSpc>
                <a:spcPct val="80000"/>
              </a:lnSpc>
              <a:spcBef>
                <a:spcPts val="0"/>
              </a:spcBef>
              <a:spcAft>
                <a:spcPts val="0"/>
              </a:spcAft>
              <a:buNone/>
            </a:pPr>
            <a:r>
              <a:rPr lang="en-US" sz="800"/>
              <a:t>Primary advocates for the organization</a:t>
            </a:r>
            <a:endParaRPr/>
          </a:p>
          <a:p>
            <a:pPr indent="0" lvl="0" marL="231775" rtl="0" algn="l">
              <a:lnSpc>
                <a:spcPct val="80000"/>
              </a:lnSpc>
              <a:spcBef>
                <a:spcPts val="0"/>
              </a:spcBef>
              <a:spcAft>
                <a:spcPts val="0"/>
              </a:spcAft>
              <a:buSzPts val="800"/>
              <a:buNone/>
            </a:pPr>
            <a:r>
              <a:rPr lang="en-US" sz="800"/>
              <a:t>As ambassadors, board members represent the board outside the boardroom. At times they may be asked to take on specific tasks, such as recruiting a new board member or soliciting support for an issue. At other times they simply stand prepared to inform others about the organization and to advocate for its issues and its opportunities. Being an ambassador also means bringing information back to the organization that might be relevant for its current or future actions. Such information may include feedback about the organization’s work or about new and emerging opportunities or threats.</a:t>
            </a:r>
            <a:endParaRPr/>
          </a:p>
          <a:p>
            <a:pPr indent="0" lvl="0" marL="231775" rtl="0" algn="l">
              <a:lnSpc>
                <a:spcPct val="80000"/>
              </a:lnSpc>
              <a:spcBef>
                <a:spcPts val="0"/>
              </a:spcBef>
              <a:spcAft>
                <a:spcPts val="0"/>
              </a:spcAft>
              <a:buSzPts val="800"/>
              <a:buNone/>
            </a:pPr>
            <a:r>
              <a:rPr lang="en-US" sz="800"/>
              <a:t>Being an ambassador does not include expressing personal opinions as though they represent organizational positions or making commitments on its behalf. The role of official spokesperson requires special authorization. The chief executive is usually expected to serve as spokesperson and may delegate specific representation responsibilities to other staff. The board chair often serves as spokesperson, either in partnership with the chief executive or alone. All Board members need to be informed of what to do if approached by representatives of the media concerning anything related to the organization or the board.</a:t>
            </a:r>
            <a:endParaRPr/>
          </a:p>
          <a:p>
            <a:pPr indent="0" lvl="0" marL="231775" rtl="0" algn="l">
              <a:lnSpc>
                <a:spcPct val="80000"/>
              </a:lnSpc>
              <a:spcBef>
                <a:spcPts val="0"/>
              </a:spcBef>
              <a:spcAft>
                <a:spcPts val="0"/>
              </a:spcAft>
              <a:buSzPts val="800"/>
              <a:buNone/>
            </a:pPr>
            <a:r>
              <a:t/>
            </a:r>
            <a:endParaRPr b="1" sz="800"/>
          </a:p>
          <a:p>
            <a:pPr indent="0" lvl="0" marL="231775" rtl="0" algn="l">
              <a:lnSpc>
                <a:spcPct val="80000"/>
              </a:lnSpc>
              <a:spcBef>
                <a:spcPts val="0"/>
              </a:spcBef>
              <a:spcAft>
                <a:spcPts val="0"/>
              </a:spcAft>
              <a:buSzPts val="800"/>
              <a:buNone/>
            </a:pPr>
            <a:r>
              <a:t/>
            </a:r>
            <a:endParaRPr sz="800"/>
          </a:p>
          <a:p>
            <a:pPr indent="0" lvl="0" marL="231775" rtl="0" algn="l">
              <a:lnSpc>
                <a:spcPct val="80000"/>
              </a:lnSpc>
              <a:spcBef>
                <a:spcPts val="0"/>
              </a:spcBef>
              <a:spcAft>
                <a:spcPts val="0"/>
              </a:spcAft>
              <a:buSzPts val="800"/>
              <a:buNone/>
            </a:pPr>
            <a:r>
              <a:t/>
            </a:r>
            <a:endParaRPr sz="800"/>
          </a:p>
          <a:p>
            <a:pPr indent="0" lvl="0" marL="0" rtl="0" algn="l">
              <a:spcBef>
                <a:spcPts val="0"/>
              </a:spcBef>
              <a:spcAft>
                <a:spcPts val="0"/>
              </a:spcAft>
              <a:buNone/>
            </a:pPr>
            <a:r>
              <a:t/>
            </a:r>
            <a:endParaRPr sz="80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33:notes"/>
          <p:cNvSpPr txBox="1"/>
          <p:nvPr/>
        </p:nvSpPr>
        <p:spPr>
          <a:xfrm>
            <a:off x="0" y="0"/>
            <a:ext cx="4029075" cy="350837"/>
          </a:xfrm>
          <a:prstGeom prst="rect">
            <a:avLst/>
          </a:prstGeom>
          <a:noFill/>
          <a:ln>
            <a:noFill/>
          </a:ln>
        </p:spPr>
        <p:txBody>
          <a:bodyPr anchorCtr="0" anchor="t" bIns="46575" lIns="93150" spcFirstLastPara="1" rIns="93150" wrap="square" tIns="46575">
            <a:noAutofit/>
          </a:bodyPr>
          <a:lstStyle/>
          <a:p>
            <a:pPr indent="0" lvl="0" marL="0" marR="0" rtl="0" algn="l">
              <a:lnSpc>
                <a:spcPct val="100000"/>
              </a:lnSpc>
              <a:spcBef>
                <a:spcPts val="0"/>
              </a:spcBef>
              <a:spcAft>
                <a:spcPts val="0"/>
              </a:spcAft>
              <a:buClr>
                <a:schemeClr val="dk1"/>
              </a:buClr>
              <a:buSzPts val="1100"/>
              <a:buFont typeface="Times"/>
              <a:buNone/>
            </a:pPr>
            <a:r>
              <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300"/>
              <a:buFont typeface="Times New Roman"/>
              <a:buNone/>
            </a:pPr>
            <a:r>
              <a:rPr b="0" i="0" lang="en-US" sz="1300" u="none">
                <a:solidFill>
                  <a:schemeClr val="dk1"/>
                </a:solidFill>
                <a:latin typeface="Times New Roman"/>
                <a:ea typeface="Times New Roman"/>
                <a:cs typeface="Times New Roman"/>
                <a:sym typeface="Times New Roman"/>
              </a:rPr>
              <a:t>Pilot. 7-9-05. </a:t>
            </a:r>
            <a:endParaRPr/>
          </a:p>
          <a:p>
            <a:pPr indent="0" lvl="0" marL="0" marR="0" rtl="0" algn="l">
              <a:lnSpc>
                <a:spcPct val="100000"/>
              </a:lnSpc>
              <a:spcBef>
                <a:spcPts val="0"/>
              </a:spcBef>
              <a:spcAft>
                <a:spcPts val="0"/>
              </a:spcAft>
              <a:buNone/>
            </a:pPr>
            <a:r>
              <a:t/>
            </a:r>
            <a:endParaRPr b="0" i="0" sz="1300" u="none">
              <a:solidFill>
                <a:schemeClr val="dk1"/>
              </a:solidFill>
              <a:latin typeface="Times New Roman"/>
              <a:ea typeface="Times New Roman"/>
              <a:cs typeface="Times New Roman"/>
              <a:sym typeface="Times New Roman"/>
            </a:endParaRPr>
          </a:p>
        </p:txBody>
      </p:sp>
      <p:sp>
        <p:nvSpPr>
          <p:cNvPr id="440" name="Google Shape;440;p33: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100"/>
              <a:buFont typeface="Arial"/>
              <a:buNone/>
            </a:pPr>
            <a:fld id="{00000000-1234-1234-1234-123412341234}" type="slidenum">
              <a:rPr b="0" i="0" lang="en-US" sz="1100" u="none">
                <a:solidFill>
                  <a:schemeClr val="dk1"/>
                </a:solidFill>
                <a:latin typeface="Arial"/>
                <a:ea typeface="Arial"/>
                <a:cs typeface="Arial"/>
                <a:sym typeface="Arial"/>
              </a:rPr>
              <a:t>‹#›</a:t>
            </a:fld>
            <a:endParaRPr/>
          </a:p>
        </p:txBody>
      </p:sp>
      <p:sp>
        <p:nvSpPr>
          <p:cNvPr id="441" name="Google Shape;441;p33: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2" name="Google Shape;442;p33: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800"/>
              <a:buNone/>
            </a:pPr>
            <a:r>
              <a:rPr lang="en-US" sz="800"/>
              <a:t>Presentation notes: Serving as a volunteer in the program may give a board member valuable insights into the mission and the way in which the mission is being served. Often board members are recruited from the ranks of actively engaged volunteers. However, as volunteers who take on responsibility for particular tasks in the implementation of the organization’s work, board members are no different than other volunteers. Examples of volunteer jobs that are sometimes held by board members include planning membership events, organizing benefits, serving meals in a homeless shelter, and doing research on legislative issues. As volunteers, board members have no more power and carry no more influence. They have just as much responsibility for follow-through and deserve just as much appreciation as other volunteers. In their role as volunteers, they may be accountable to staff or to other volunteer leaders.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34:notes"/>
          <p:cNvSpPr txBox="1"/>
          <p:nvPr/>
        </p:nvSpPr>
        <p:spPr>
          <a:xfrm>
            <a:off x="0" y="0"/>
            <a:ext cx="4029075" cy="350837"/>
          </a:xfrm>
          <a:prstGeom prst="rect">
            <a:avLst/>
          </a:prstGeom>
          <a:noFill/>
          <a:ln>
            <a:noFill/>
          </a:ln>
        </p:spPr>
        <p:txBody>
          <a:bodyPr anchorCtr="0" anchor="t" bIns="46575" lIns="93150" spcFirstLastPara="1" rIns="93150" wrap="square" tIns="46575">
            <a:noAutofit/>
          </a:bodyPr>
          <a:lstStyle/>
          <a:p>
            <a:pPr indent="0" lvl="0" marL="0" marR="0" rtl="0" algn="l">
              <a:lnSpc>
                <a:spcPct val="100000"/>
              </a:lnSpc>
              <a:spcBef>
                <a:spcPts val="0"/>
              </a:spcBef>
              <a:spcAft>
                <a:spcPts val="0"/>
              </a:spcAft>
              <a:buClr>
                <a:schemeClr val="dk1"/>
              </a:buClr>
              <a:buSzPts val="1100"/>
              <a:buFont typeface="Times"/>
              <a:buNone/>
            </a:pPr>
            <a:r>
              <a:t/>
            </a:r>
            <a:endParaRPr b="0" i="0" sz="11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300"/>
              <a:buFont typeface="Times New Roman"/>
              <a:buNone/>
            </a:pPr>
            <a:r>
              <a:rPr b="0" i="0" lang="en-US" sz="1300" u="none">
                <a:solidFill>
                  <a:schemeClr val="dk1"/>
                </a:solidFill>
                <a:latin typeface="Times New Roman"/>
                <a:ea typeface="Times New Roman"/>
                <a:cs typeface="Times New Roman"/>
                <a:sym typeface="Times New Roman"/>
              </a:rPr>
              <a:t>Pilot. 7-9-05. </a:t>
            </a:r>
            <a:endParaRPr/>
          </a:p>
          <a:p>
            <a:pPr indent="0" lvl="0" marL="0" marR="0" rtl="0" algn="l">
              <a:lnSpc>
                <a:spcPct val="100000"/>
              </a:lnSpc>
              <a:spcBef>
                <a:spcPts val="0"/>
              </a:spcBef>
              <a:spcAft>
                <a:spcPts val="0"/>
              </a:spcAft>
              <a:buNone/>
            </a:pPr>
            <a:r>
              <a:t/>
            </a:r>
            <a:endParaRPr b="0" i="0" sz="1300" u="none">
              <a:solidFill>
                <a:schemeClr val="dk1"/>
              </a:solidFill>
              <a:latin typeface="Times New Roman"/>
              <a:ea typeface="Times New Roman"/>
              <a:cs typeface="Times New Roman"/>
              <a:sym typeface="Times New Roman"/>
            </a:endParaRPr>
          </a:p>
        </p:txBody>
      </p:sp>
      <p:sp>
        <p:nvSpPr>
          <p:cNvPr id="449" name="Google Shape;449;p34: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100"/>
              <a:buFont typeface="Arial"/>
              <a:buNone/>
            </a:pPr>
            <a:fld id="{00000000-1234-1234-1234-123412341234}" type="slidenum">
              <a:rPr b="0" i="0" lang="en-US" sz="1100" u="none">
                <a:solidFill>
                  <a:schemeClr val="dk1"/>
                </a:solidFill>
                <a:latin typeface="Arial"/>
                <a:ea typeface="Arial"/>
                <a:cs typeface="Arial"/>
                <a:sym typeface="Arial"/>
              </a:rPr>
              <a:t>‹#›</a:t>
            </a:fld>
            <a:endParaRPr/>
          </a:p>
        </p:txBody>
      </p:sp>
      <p:sp>
        <p:nvSpPr>
          <p:cNvPr id="450" name="Google Shape;450;p34: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1" name="Google Shape;451;p34: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231775" rtl="0" algn="l">
              <a:spcBef>
                <a:spcPts val="0"/>
              </a:spcBef>
              <a:spcAft>
                <a:spcPts val="0"/>
              </a:spcAft>
              <a:buSzPts val="1800"/>
              <a:buNone/>
            </a:pPr>
            <a:r>
              <a:rPr lang="en-US"/>
              <a:t>It is also very important that board members speak with one voice, regardless if an individual disagrees with a particular policy decision.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213" name="Google Shape;213;p4: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4: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Who benefits from the work of the nonprofit sector? We all do. Nonprofits house the homeless, feed the hungry, educate our children, advocate for good public policy, entertain, provide financial services, and support business and industry. The work of the nonprofit sector touches millions of people every day and provides the necessary services that keep society running without putting additional burden on the government.</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Talking Points: The nonprofit sector is also called the voluntary sector, independent sector, third sector, or the social sector. Nonprofits are tax-exempt under the IRS tax code section 501(c). This means that they are not required to pay federal or corporate income tax. There are 25 different categories of tax-exempt organizations under that code. </a:t>
            </a:r>
            <a:endParaRPr/>
          </a:p>
          <a:p>
            <a:pPr indent="0" lvl="0" marL="0" rtl="0" algn="l">
              <a:spcBef>
                <a:spcPts val="0"/>
              </a:spcBef>
              <a:spcAft>
                <a:spcPts val="0"/>
              </a:spcAft>
              <a:buNone/>
            </a:pPr>
            <a:r>
              <a:rPr lang="en-US"/>
              <a:t>The most common among them are charitable organizations, such as foundations, religious institutions, advocacy and arts organizations. 501(c)(3) organizations have an added advantage in that their supporters can claim contributions as deductions on their income tax returns. </a:t>
            </a:r>
            <a:endParaRPr/>
          </a:p>
          <a:p>
            <a:pPr indent="0" lvl="0" marL="0" rtl="0" algn="l">
              <a:spcBef>
                <a:spcPts val="0"/>
              </a:spcBef>
              <a:spcAft>
                <a:spcPts val="0"/>
              </a:spcAft>
              <a:buNone/>
            </a:pPr>
            <a:r>
              <a:rPr lang="en-US"/>
              <a:t>Other more common nonprofits include professional and trade associations, such as the American Dental Association or AARP, and social welfare organizations like the NAACP or the National Organization for Women. </a:t>
            </a:r>
            <a:endParaRPr/>
          </a:p>
          <a:p>
            <a:pPr indent="0" lvl="0" marL="0" rtl="0" algn="l">
              <a:spcBef>
                <a:spcPts val="0"/>
              </a:spcBef>
              <a:spcAft>
                <a:spcPts val="0"/>
              </a:spcAft>
              <a:buNone/>
            </a:pPr>
            <a:r>
              <a:rPr lang="en-US"/>
              <a:t>Another large segment of the nonprofit sector are clubs that are organized for pleasure, recreation, or other nonprofitable purposes. 501(c)(7) organizations include social and recreation clubs such as swimming clubs, garden clubs, alumni associations, and fraternities, and sororities.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Our organization is a 501 (c )____ (you provide this information).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5: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220" name="Google Shape;220;p5: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1" name="Google Shape;221;p5: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2" marL="0" rtl="0" algn="l">
              <a:spcBef>
                <a:spcPts val="0"/>
              </a:spcBef>
              <a:spcAft>
                <a:spcPts val="0"/>
              </a:spcAft>
              <a:buSzPts val="1800"/>
              <a:buNone/>
            </a:pPr>
            <a:r>
              <a:rPr lang="en-US"/>
              <a:t>Talking Points: There are approximately 1.5 million nonprofit organizations in the U.S. with a combined revenue of more than $1.65 trillion. Nonprofit jobs accounted for 10.3 percent of all U.S. private sector employment in 2012 and about 25 percent of Americans volunteer their time to the work of the nonprofit sector. In 2014, American nonprofits raised combined contributions of nearly $358 billion (includes charitable contributions by individuals, foundations, bequests, and corporations).</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The BoardSource Web site, www.boardsource.org, has additional information on the nonprofit sector along with answers to the most frequently asked questions about nonprofit boards.</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6: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rgbClr val="000000"/>
              </a:buClr>
              <a:buSzPts val="1200"/>
              <a:buFont typeface="Times"/>
              <a:buNone/>
            </a:pPr>
            <a:fld id="{00000000-1234-1234-1234-123412341234}" type="slidenum">
              <a:rPr b="0" i="0" lang="en-US" sz="1200" u="none">
                <a:solidFill>
                  <a:srgbClr val="000000"/>
                </a:solidFill>
                <a:latin typeface="Times"/>
                <a:ea typeface="Times"/>
                <a:cs typeface="Times"/>
                <a:sym typeface="Times"/>
              </a:rPr>
              <a:t>‹#›</a:t>
            </a:fld>
            <a:endParaRPr/>
          </a:p>
        </p:txBody>
      </p:sp>
      <p:sp>
        <p:nvSpPr>
          <p:cNvPr id="228" name="Google Shape;228;p6: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9" name="Google Shape;229;p6: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Section 2 provides board members with an overview of the people, programs, and history of your organization. The slides in this section are simply examples to follow and should be customized with information specific to your organization.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7: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35" name="Google Shape;235;p7: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p7: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Talking Points: If the mission statement functions as a tool to help with everyday decisions, the vision statement guides the overall long-term thinking. </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Presentation Notes: Insert your organization’s mission statement in the space provided. A mission statement communicates an organization’s essence. Discuss how the mission statement came about, who wrote it, and when. When was the last time the mission statement was rewritten or revisited?</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Insert your organization’s vision statement in the space provided. A vision statement articulates the future of an organization. Discuss how your vision statement speaks of your organization’s future and how it relates to your organization’s mission statement.</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8: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42" name="Google Shape;242;p8: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3" name="Google Shape;243;p8: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In the next set of slides present a brief history of the organization including any pertinent facts or historical landmarks. Discuss why these things happened, who was responsible for making the decisions, and what has changed and how. The sample slide presents information in a timeline format with information given in chronological order. Highlight the most important facts about the organization. Further detail can be included in a handout or in an oral presentation.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9:notes"/>
          <p:cNvSpPr txBox="1"/>
          <p:nvPr/>
        </p:nvSpPr>
        <p:spPr>
          <a:xfrm>
            <a:off x="5267325" y="6659562"/>
            <a:ext cx="4029075" cy="350837"/>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Clr>
                <a:schemeClr val="dk1"/>
              </a:buClr>
              <a:buSzPts val="1200"/>
              <a:buFont typeface="Times"/>
              <a:buNone/>
            </a:pPr>
            <a:fld id="{00000000-1234-1234-1234-123412341234}" type="slidenum">
              <a:rPr b="0" i="0" lang="en-US" sz="1200" u="none">
                <a:solidFill>
                  <a:schemeClr val="dk1"/>
                </a:solidFill>
                <a:latin typeface="Times"/>
                <a:ea typeface="Times"/>
                <a:cs typeface="Times"/>
                <a:sym typeface="Times"/>
              </a:rPr>
              <a:t>‹#›</a:t>
            </a:fld>
            <a:endParaRPr/>
          </a:p>
        </p:txBody>
      </p:sp>
      <p:sp>
        <p:nvSpPr>
          <p:cNvPr id="250" name="Google Shape;250;p9:notes"/>
          <p:cNvSpPr/>
          <p:nvPr>
            <p:ph idx="2" type="sldImg"/>
          </p:nvPr>
        </p:nvSpPr>
        <p:spPr>
          <a:xfrm>
            <a:off x="2895600" y="525462"/>
            <a:ext cx="3505200" cy="2628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9:notes"/>
          <p:cNvSpPr txBox="1"/>
          <p:nvPr>
            <p:ph idx="1" type="body"/>
          </p:nvPr>
        </p:nvSpPr>
        <p:spPr>
          <a:xfrm>
            <a:off x="1239837" y="3330575"/>
            <a:ext cx="6816725" cy="3154362"/>
          </a:xfrm>
          <a:prstGeom prst="rect">
            <a:avLst/>
          </a:prstGeom>
          <a:noFill/>
          <a:ln>
            <a:noFill/>
          </a:ln>
        </p:spPr>
        <p:txBody>
          <a:bodyPr anchorCtr="0" anchor="t" bIns="46575" lIns="93150" spcFirstLastPara="1" rIns="93150" wrap="square" tIns="46575">
            <a:noAutofit/>
          </a:bodyPr>
          <a:lstStyle/>
          <a:p>
            <a:pPr indent="0" lvl="0" marL="0" rtl="0" algn="l">
              <a:spcBef>
                <a:spcPts val="0"/>
              </a:spcBef>
              <a:spcAft>
                <a:spcPts val="0"/>
              </a:spcAft>
              <a:buSzPts val="1800"/>
              <a:buNone/>
            </a:pPr>
            <a:r>
              <a:rPr lang="en-US"/>
              <a:t>Presentation Notes: The next set of slides should describe your organization’s programs and services. What are the specific programs and services that you provide and to whom. When was the program started? How is it funded? How many people have you served? What has been the outcome from those programs? Avoid presenting too much detail on one slide. The sample slide describes one of the organization’s programs. For organizations with a variety of programs and services, devote one set of slides per program or service. More detail can be provided in a handout or in an oral presentation.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 name="Shape 18"/>
        <p:cNvGrpSpPr/>
        <p:nvPr/>
      </p:nvGrpSpPr>
      <p:grpSpPr>
        <a:xfrm>
          <a:off x="0" y="0"/>
          <a:ext cx="0" cy="0"/>
          <a:chOff x="0" y="0"/>
          <a:chExt cx="0" cy="0"/>
        </a:xfrm>
      </p:grpSpPr>
      <p:sp>
        <p:nvSpPr>
          <p:cNvPr id="19" name="Google Shape;19;p2"/>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46" name="Shape 146"/>
        <p:cNvGrpSpPr/>
        <p:nvPr/>
      </p:nvGrpSpPr>
      <p:grpSpPr>
        <a:xfrm>
          <a:off x="0" y="0"/>
          <a:ext cx="0" cy="0"/>
          <a:chOff x="0" y="0"/>
          <a:chExt cx="0" cy="0"/>
        </a:xfrm>
      </p:grpSpPr>
      <p:sp>
        <p:nvSpPr>
          <p:cNvPr id="147" name="Google Shape;147;p21"/>
          <p:cNvSpPr txBox="1"/>
          <p:nvPr>
            <p:ph type="title"/>
          </p:nvPr>
        </p:nvSpPr>
        <p:spPr>
          <a:xfrm>
            <a:off x="914400" y="1825362"/>
            <a:ext cx="2950936" cy="217301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1"/>
          <p:cNvSpPr txBox="1"/>
          <p:nvPr>
            <p:ph idx="1" type="body"/>
          </p:nvPr>
        </p:nvSpPr>
        <p:spPr>
          <a:xfrm>
            <a:off x="4021752" y="1826709"/>
            <a:ext cx="4207848" cy="4476614"/>
          </a:xfrm>
          <a:prstGeom prst="rect">
            <a:avLst/>
          </a:prstGeom>
          <a:noFill/>
          <a:ln>
            <a:noFill/>
          </a:ln>
        </p:spPr>
        <p:txBody>
          <a:bodyPr anchorCtr="0" anchor="ctr" bIns="45700" lIns="91425" spcFirstLastPara="1" rIns="91425" wrap="square" tIns="45700">
            <a:no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149" name="Google Shape;149;p21"/>
          <p:cNvSpPr txBox="1"/>
          <p:nvPr>
            <p:ph idx="2" type="body"/>
          </p:nvPr>
        </p:nvSpPr>
        <p:spPr>
          <a:xfrm>
            <a:off x="914400" y="4061095"/>
            <a:ext cx="2950936" cy="224538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50" name="Google Shape;150;p21"/>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21"/>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21"/>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59" name="Shape 159"/>
        <p:cNvGrpSpPr/>
        <p:nvPr/>
      </p:nvGrpSpPr>
      <p:grpSpPr>
        <a:xfrm>
          <a:off x="0" y="0"/>
          <a:ext cx="0" cy="0"/>
          <a:chOff x="0" y="0"/>
          <a:chExt cx="0" cy="0"/>
        </a:xfrm>
      </p:grpSpPr>
      <p:sp>
        <p:nvSpPr>
          <p:cNvPr id="160" name="Google Shape;160;p23"/>
          <p:cNvSpPr txBox="1"/>
          <p:nvPr>
            <p:ph type="title"/>
          </p:nvPr>
        </p:nvSpPr>
        <p:spPr>
          <a:xfrm>
            <a:off x="914400" y="1828800"/>
            <a:ext cx="2953512" cy="217627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23"/>
          <p:cNvSpPr/>
          <p:nvPr>
            <p:ph idx="2" type="pic"/>
          </p:nvPr>
        </p:nvSpPr>
        <p:spPr>
          <a:xfrm>
            <a:off x="4191000" y="2286000"/>
            <a:ext cx="4038600" cy="3352800"/>
          </a:xfrm>
          <a:prstGeom prst="rect">
            <a:avLst/>
          </a:prstGeom>
          <a:solidFill>
            <a:schemeClr val="accent2"/>
          </a:solidFill>
          <a:ln>
            <a:noFill/>
          </a:ln>
          <a:effectLst>
            <a:reflection blurRad="0" dir="5400000" dist="31750" endA="0" endPos="30000" kx="0" rotWithShape="0" algn="bl" stA="30000" stPos="0" sy="-100000" ky="0"/>
          </a:effectLst>
        </p:spPr>
        <p:txBody>
          <a:bodyPr anchorCtr="0" anchor="t" bIns="45700" lIns="91425" spcFirstLastPara="1" rIns="91425" wrap="square" tIns="45700">
            <a:noAutofit/>
          </a:bodyPr>
          <a:lstStyle>
            <a:lvl1pPr lvl="0" marR="0" rtl="0" algn="l">
              <a:spcBef>
                <a:spcPts val="640"/>
              </a:spcBef>
              <a:spcAft>
                <a:spcPts val="0"/>
              </a:spcAft>
              <a:buClr>
                <a:schemeClr val="lt2"/>
              </a:buClr>
              <a:buSzPts val="320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lt2"/>
              </a:buClr>
              <a:buSzPts val="280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lt2"/>
              </a:buClr>
              <a:buSzPts val="2400"/>
              <a:buFont typeface="Noto Sans Symbols"/>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lt2"/>
              </a:buClr>
              <a:buSzPts val="2000"/>
              <a:buFont typeface="Noto Sans Symbols"/>
              <a:buNone/>
              <a:defRPr b="0" i="0" sz="2000" u="none" cap="none" strike="noStrike">
                <a:solidFill>
                  <a:schemeClr val="lt1"/>
                </a:solidFill>
                <a:latin typeface="Arial"/>
                <a:ea typeface="Arial"/>
                <a:cs typeface="Arial"/>
                <a:sym typeface="Arial"/>
              </a:defRPr>
            </a:lvl9pPr>
          </a:lstStyle>
          <a:p/>
        </p:txBody>
      </p:sp>
      <p:sp>
        <p:nvSpPr>
          <p:cNvPr id="162" name="Google Shape;162;p23"/>
          <p:cNvSpPr txBox="1"/>
          <p:nvPr>
            <p:ph idx="1" type="body"/>
          </p:nvPr>
        </p:nvSpPr>
        <p:spPr>
          <a:xfrm>
            <a:off x="914400" y="4059936"/>
            <a:ext cx="2953512" cy="2249424"/>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63" name="Google Shape;163;p23"/>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23"/>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5" name="Google Shape;165;p23"/>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spTree>
      <p:nvGrpSpPr>
        <p:cNvPr id="172" name="Shape 172"/>
        <p:cNvGrpSpPr/>
        <p:nvPr/>
      </p:nvGrpSpPr>
      <p:grpSpPr>
        <a:xfrm>
          <a:off x="0" y="0"/>
          <a:ext cx="0" cy="0"/>
          <a:chOff x="0" y="0"/>
          <a:chExt cx="0" cy="0"/>
        </a:xfrm>
      </p:grpSpPr>
      <p:sp>
        <p:nvSpPr>
          <p:cNvPr id="173" name="Google Shape;173;p25"/>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25"/>
          <p:cNvSpPr txBox="1"/>
          <p:nvPr>
            <p:ph idx="1" type="body"/>
          </p:nvPr>
        </p:nvSpPr>
        <p:spPr>
          <a:xfrm rot="5400000">
            <a:off x="2802731" y="881855"/>
            <a:ext cx="3538537" cy="7315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75" name="Google Shape;175;p25"/>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25"/>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5"/>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84" name="Shape 184"/>
        <p:cNvGrpSpPr/>
        <p:nvPr/>
      </p:nvGrpSpPr>
      <p:grpSpPr>
        <a:xfrm>
          <a:off x="0" y="0"/>
          <a:ext cx="0" cy="0"/>
          <a:chOff x="0" y="0"/>
          <a:chExt cx="0" cy="0"/>
        </a:xfrm>
      </p:grpSpPr>
      <p:sp>
        <p:nvSpPr>
          <p:cNvPr id="185" name="Google Shape;185;p27"/>
          <p:cNvSpPr txBox="1"/>
          <p:nvPr>
            <p:ph type="title"/>
          </p:nvPr>
        </p:nvSpPr>
        <p:spPr>
          <a:xfrm rot="5400000">
            <a:off x="4752423" y="3322686"/>
            <a:ext cx="4484454" cy="1492499"/>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27"/>
          <p:cNvSpPr txBox="1"/>
          <p:nvPr>
            <p:ph idx="1" type="body"/>
          </p:nvPr>
        </p:nvSpPr>
        <p:spPr>
          <a:xfrm rot="5400000">
            <a:off x="1233035" y="1448198"/>
            <a:ext cx="4484454" cy="524147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87" name="Google Shape;187;p27"/>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8" name="Google Shape;188;p27"/>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27"/>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ype="obj">
  <p:cSld name="OBJECT">
    <p:spTree>
      <p:nvGrpSpPr>
        <p:cNvPr id="33" name="Shape 33"/>
        <p:cNvGrpSpPr/>
        <p:nvPr/>
      </p:nvGrpSpPr>
      <p:grpSpPr>
        <a:xfrm>
          <a:off x="0" y="0"/>
          <a:ext cx="0" cy="0"/>
          <a:chOff x="0" y="0"/>
          <a:chExt cx="0" cy="0"/>
        </a:xfrm>
      </p:grpSpPr>
      <p:sp>
        <p:nvSpPr>
          <p:cNvPr id="34" name="Google Shape;34;p4"/>
          <p:cNvSpPr txBox="1"/>
          <p:nvPr>
            <p:ph type="title"/>
          </p:nvPr>
        </p:nvSpPr>
        <p:spPr>
          <a:xfrm>
            <a:off x="76200" y="152400"/>
            <a:ext cx="7315200" cy="69689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1" sz="2800">
                <a:solidFill>
                  <a:srgbClr val="98CFE5"/>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 type="body"/>
          </p:nvPr>
        </p:nvSpPr>
        <p:spPr>
          <a:xfrm>
            <a:off x="914400" y="1600200"/>
            <a:ext cx="7401740" cy="48006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rgbClr val="F54C00"/>
              </a:buClr>
              <a:buSzPts val="2000"/>
              <a:buChar char="▪"/>
              <a:defRPr/>
            </a:lvl1pPr>
            <a:lvl2pPr indent="-342900" lvl="1" marL="914400" algn="l">
              <a:spcBef>
                <a:spcPts val="360"/>
              </a:spcBef>
              <a:spcAft>
                <a:spcPts val="0"/>
              </a:spcAft>
              <a:buClr>
                <a:srgbClr val="CBCBCB"/>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4"/>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type="obj">
  <p:cSld name="OBJECT">
    <p:spTree>
      <p:nvGrpSpPr>
        <p:cNvPr id="49" name="Shape 49"/>
        <p:cNvGrpSpPr/>
        <p:nvPr/>
      </p:nvGrpSpPr>
      <p:grpSpPr>
        <a:xfrm>
          <a:off x="0" y="0"/>
          <a:ext cx="0" cy="0"/>
          <a:chOff x="0" y="0"/>
          <a:chExt cx="0" cy="0"/>
        </a:xfrm>
      </p:grpSpPr>
      <p:sp>
        <p:nvSpPr>
          <p:cNvPr id="50" name="Google Shape;50;p6"/>
          <p:cNvSpPr txBox="1"/>
          <p:nvPr>
            <p:ph type="title"/>
          </p:nvPr>
        </p:nvSpPr>
        <p:spPr>
          <a:xfrm>
            <a:off x="76200" y="152400"/>
            <a:ext cx="7315200" cy="69689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1" sz="2800">
                <a:solidFill>
                  <a:schemeClr val="accent3"/>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 type="body"/>
          </p:nvPr>
        </p:nvSpPr>
        <p:spPr>
          <a:xfrm>
            <a:off x="914400" y="1600200"/>
            <a:ext cx="7401740" cy="48006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rgbClr val="F54C00"/>
              </a:buClr>
              <a:buSzPts val="2000"/>
              <a:buChar char="▪"/>
              <a:defRPr/>
            </a:lvl1pPr>
            <a:lvl2pPr indent="-342900" lvl="1" marL="914400" algn="l">
              <a:spcBef>
                <a:spcPts val="360"/>
              </a:spcBef>
              <a:spcAft>
                <a:spcPts val="0"/>
              </a:spcAft>
              <a:buClr>
                <a:srgbClr val="4BADD1"/>
              </a:buClr>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6"/>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00000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6"/>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1pPr>
            <a:lvl2pPr indent="0" lvl="1"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2pPr>
            <a:lvl3pPr indent="0" lvl="2"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3pPr>
            <a:lvl4pPr indent="0" lvl="3"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4pPr>
            <a:lvl5pPr indent="0" lvl="4"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5pPr>
            <a:lvl6pPr indent="0" lvl="5"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6pPr>
            <a:lvl7pPr indent="0" lvl="6"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7pPr>
            <a:lvl8pPr indent="0" lvl="7"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8pPr>
            <a:lvl9pPr indent="0" lvl="8" marL="0" marR="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72" name="Shape 72"/>
        <p:cNvGrpSpPr/>
        <p:nvPr/>
      </p:nvGrpSpPr>
      <p:grpSpPr>
        <a:xfrm>
          <a:off x="0" y="0"/>
          <a:ext cx="0" cy="0"/>
          <a:chOff x="0" y="0"/>
          <a:chExt cx="0" cy="0"/>
        </a:xfrm>
      </p:grpSpPr>
      <p:sp>
        <p:nvSpPr>
          <p:cNvPr id="73" name="Google Shape;73;p9"/>
          <p:cNvSpPr txBox="1"/>
          <p:nvPr>
            <p:ph type="ctrTitle"/>
          </p:nvPr>
        </p:nvSpPr>
        <p:spPr>
          <a:xfrm>
            <a:off x="914400" y="2516624"/>
            <a:ext cx="7315200" cy="259502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9"/>
          <p:cNvSpPr txBox="1"/>
          <p:nvPr>
            <p:ph idx="1" type="subTitle"/>
          </p:nvPr>
        </p:nvSpPr>
        <p:spPr>
          <a:xfrm>
            <a:off x="914400" y="5166530"/>
            <a:ext cx="7315200" cy="1144632"/>
          </a:xfrm>
          <a:prstGeom prst="rect">
            <a:avLst/>
          </a:prstGeom>
          <a:noFill/>
          <a:ln>
            <a:noFill/>
          </a:ln>
        </p:spPr>
        <p:txBody>
          <a:bodyPr anchorCtr="0" anchor="t" bIns="45700" lIns="91425" spcFirstLastPara="1" rIns="91425" wrap="square" tIns="45700">
            <a:normAutofit/>
          </a:bodyPr>
          <a:lstStyle>
            <a:lvl1pPr lvl="0" algn="l">
              <a:spcBef>
                <a:spcPts val="440"/>
              </a:spcBef>
              <a:spcAft>
                <a:spcPts val="0"/>
              </a:spcAft>
              <a:buSzPts val="2200"/>
              <a:buNone/>
              <a:defRPr sz="2200">
                <a:solidFill>
                  <a:schemeClr val="lt1"/>
                </a:solidFill>
              </a:defRPr>
            </a:lvl1pPr>
            <a:lvl2pPr lvl="1" algn="ctr">
              <a:spcBef>
                <a:spcPts val="360"/>
              </a:spcBef>
              <a:spcAft>
                <a:spcPts val="0"/>
              </a:spcAft>
              <a:buSzPts val="1800"/>
              <a:buNone/>
              <a:defRPr>
                <a:solidFill>
                  <a:schemeClr val="lt1"/>
                </a:solidFill>
              </a:defRPr>
            </a:lvl2pPr>
            <a:lvl3pPr lvl="2" algn="ctr">
              <a:spcBef>
                <a:spcPts val="320"/>
              </a:spcBef>
              <a:spcAft>
                <a:spcPts val="0"/>
              </a:spcAft>
              <a:buSzPts val="1600"/>
              <a:buNone/>
              <a:defRPr>
                <a:solidFill>
                  <a:schemeClr val="lt1"/>
                </a:solidFill>
              </a:defRPr>
            </a:lvl3pPr>
            <a:lvl4pPr lvl="3" algn="ctr">
              <a:spcBef>
                <a:spcPts val="280"/>
              </a:spcBef>
              <a:spcAft>
                <a:spcPts val="0"/>
              </a:spcAft>
              <a:buSzPts val="1400"/>
              <a:buNone/>
              <a:defRPr>
                <a:solidFill>
                  <a:schemeClr val="lt1"/>
                </a:solidFill>
              </a:defRPr>
            </a:lvl4pPr>
            <a:lvl5pPr lvl="4" algn="ctr">
              <a:spcBef>
                <a:spcPts val="280"/>
              </a:spcBef>
              <a:spcAft>
                <a:spcPts val="0"/>
              </a:spcAft>
              <a:buSzPts val="1400"/>
              <a:buNone/>
              <a:defRPr>
                <a:solidFill>
                  <a:schemeClr val="lt1"/>
                </a:solidFill>
              </a:defRPr>
            </a:lvl5pPr>
            <a:lvl6pPr lvl="5" algn="ctr">
              <a:spcBef>
                <a:spcPts val="280"/>
              </a:spcBef>
              <a:spcAft>
                <a:spcPts val="0"/>
              </a:spcAft>
              <a:buSzPts val="1400"/>
              <a:buNone/>
              <a:defRPr>
                <a:solidFill>
                  <a:schemeClr val="lt1"/>
                </a:solidFill>
              </a:defRPr>
            </a:lvl6pPr>
            <a:lvl7pPr lvl="6" algn="ctr">
              <a:spcBef>
                <a:spcPts val="280"/>
              </a:spcBef>
              <a:spcAft>
                <a:spcPts val="0"/>
              </a:spcAft>
              <a:buSzPts val="1400"/>
              <a:buNone/>
              <a:defRPr>
                <a:solidFill>
                  <a:schemeClr val="lt1"/>
                </a:solidFill>
              </a:defRPr>
            </a:lvl7pPr>
            <a:lvl8pPr lvl="7" algn="ctr">
              <a:spcBef>
                <a:spcPts val="280"/>
              </a:spcBef>
              <a:spcAft>
                <a:spcPts val="0"/>
              </a:spcAft>
              <a:buSzPts val="1400"/>
              <a:buNone/>
              <a:defRPr>
                <a:solidFill>
                  <a:schemeClr val="lt1"/>
                </a:solidFill>
              </a:defRPr>
            </a:lvl8pPr>
            <a:lvl9pPr lvl="8" algn="ctr">
              <a:spcBef>
                <a:spcPts val="280"/>
              </a:spcBef>
              <a:spcAft>
                <a:spcPts val="0"/>
              </a:spcAft>
              <a:buSzPts val="1400"/>
              <a:buNone/>
              <a:defRPr>
                <a:solidFill>
                  <a:schemeClr val="lt1"/>
                </a:solidFill>
              </a:defRPr>
            </a:lvl9pPr>
          </a:lstStyle>
          <a:p/>
        </p:txBody>
      </p:sp>
      <p:sp>
        <p:nvSpPr>
          <p:cNvPr id="75" name="Google Shape;75;p9"/>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9"/>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
        <p:nvSpPr>
          <p:cNvPr id="77" name="Google Shape;77;p9"/>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84" name="Shape 84"/>
        <p:cNvGrpSpPr/>
        <p:nvPr/>
      </p:nvGrpSpPr>
      <p:grpSpPr>
        <a:xfrm>
          <a:off x="0" y="0"/>
          <a:ext cx="0" cy="0"/>
          <a:chOff x="0" y="0"/>
          <a:chExt cx="0" cy="0"/>
        </a:xfrm>
      </p:grpSpPr>
      <p:sp>
        <p:nvSpPr>
          <p:cNvPr id="85" name="Google Shape;85;p11"/>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7" name="Google Shape;87;p11"/>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1"/>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1"/>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96" name="Shape 96"/>
        <p:cNvGrpSpPr/>
        <p:nvPr/>
      </p:nvGrpSpPr>
      <p:grpSpPr>
        <a:xfrm>
          <a:off x="0" y="0"/>
          <a:ext cx="0" cy="0"/>
          <a:chOff x="0" y="0"/>
          <a:chExt cx="0" cy="0"/>
        </a:xfrm>
      </p:grpSpPr>
      <p:sp>
        <p:nvSpPr>
          <p:cNvPr id="97" name="Google Shape;97;p13"/>
          <p:cNvSpPr txBox="1"/>
          <p:nvPr>
            <p:ph type="title"/>
          </p:nvPr>
        </p:nvSpPr>
        <p:spPr>
          <a:xfrm>
            <a:off x="914400" y="5017572"/>
            <a:ext cx="7315200" cy="1293592"/>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 type="body"/>
          </p:nvPr>
        </p:nvSpPr>
        <p:spPr>
          <a:xfrm>
            <a:off x="914400" y="3865097"/>
            <a:ext cx="7315200" cy="1098439"/>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sz="2000">
                <a:solidFill>
                  <a:schemeClr val="lt1"/>
                </a:solidFill>
              </a:defRPr>
            </a:lvl1pPr>
            <a:lvl2pPr indent="-228600" lvl="1" marL="914400" algn="l">
              <a:spcBef>
                <a:spcPts val="360"/>
              </a:spcBef>
              <a:spcAft>
                <a:spcPts val="0"/>
              </a:spcAft>
              <a:buSzPts val="1800"/>
              <a:buNone/>
              <a:defRPr sz="1800">
                <a:solidFill>
                  <a:schemeClr val="lt1"/>
                </a:solidFill>
              </a:defRPr>
            </a:lvl2pPr>
            <a:lvl3pPr indent="-228600" lvl="2" marL="1371600" algn="l">
              <a:spcBef>
                <a:spcPts val="320"/>
              </a:spcBef>
              <a:spcAft>
                <a:spcPts val="0"/>
              </a:spcAft>
              <a:buSzPts val="160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1400"/>
              <a:buNone/>
              <a:defRPr sz="1400">
                <a:solidFill>
                  <a:schemeClr val="lt1"/>
                </a:solidFill>
              </a:defRPr>
            </a:lvl5pPr>
            <a:lvl6pPr indent="-228600" lvl="5" marL="2743200" algn="l">
              <a:spcBef>
                <a:spcPts val="280"/>
              </a:spcBef>
              <a:spcAft>
                <a:spcPts val="0"/>
              </a:spcAft>
              <a:buSzPts val="1400"/>
              <a:buNone/>
              <a:defRPr sz="1400">
                <a:solidFill>
                  <a:schemeClr val="lt1"/>
                </a:solidFill>
              </a:defRPr>
            </a:lvl6pPr>
            <a:lvl7pPr indent="-228600" lvl="6" marL="3200400" algn="l">
              <a:spcBef>
                <a:spcPts val="280"/>
              </a:spcBef>
              <a:spcAft>
                <a:spcPts val="0"/>
              </a:spcAft>
              <a:buSzPts val="1400"/>
              <a:buNone/>
              <a:defRPr sz="1400">
                <a:solidFill>
                  <a:schemeClr val="lt1"/>
                </a:solidFill>
              </a:defRPr>
            </a:lvl7pPr>
            <a:lvl8pPr indent="-228600" lvl="7" marL="3657600" algn="l">
              <a:spcBef>
                <a:spcPts val="280"/>
              </a:spcBef>
              <a:spcAft>
                <a:spcPts val="0"/>
              </a:spcAft>
              <a:buSzPts val="1400"/>
              <a:buNone/>
              <a:defRPr sz="1400">
                <a:solidFill>
                  <a:schemeClr val="lt1"/>
                </a:solidFill>
              </a:defRPr>
            </a:lvl8pPr>
            <a:lvl9pPr indent="-228600" lvl="8" marL="4114800" algn="l">
              <a:spcBef>
                <a:spcPts val="280"/>
              </a:spcBef>
              <a:spcAft>
                <a:spcPts val="0"/>
              </a:spcAft>
              <a:buSzPts val="1400"/>
              <a:buNone/>
              <a:defRPr sz="1400">
                <a:solidFill>
                  <a:schemeClr val="lt1"/>
                </a:solidFill>
              </a:defRPr>
            </a:lvl9pPr>
          </a:lstStyle>
          <a:p/>
        </p:txBody>
      </p:sp>
      <p:sp>
        <p:nvSpPr>
          <p:cNvPr id="99" name="Google Shape;99;p13"/>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3"/>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3"/>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spTree>
      <p:nvGrpSpPr>
        <p:cNvPr id="108" name="Shape 108"/>
        <p:cNvGrpSpPr/>
        <p:nvPr/>
      </p:nvGrpSpPr>
      <p:grpSpPr>
        <a:xfrm>
          <a:off x="0" y="0"/>
          <a:ext cx="0" cy="0"/>
          <a:chOff x="0" y="0"/>
          <a:chExt cx="0" cy="0"/>
        </a:xfrm>
      </p:grpSpPr>
      <p:sp>
        <p:nvSpPr>
          <p:cNvPr id="109" name="Google Shape;109;p15"/>
          <p:cNvSpPr txBox="1"/>
          <p:nvPr>
            <p:ph type="title"/>
          </p:nvPr>
        </p:nvSpPr>
        <p:spPr>
          <a:xfrm>
            <a:off x="914400" y="1544715"/>
            <a:ext cx="7315200" cy="115409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5"/>
          <p:cNvSpPr txBox="1"/>
          <p:nvPr>
            <p:ph idx="1" type="body"/>
          </p:nvPr>
        </p:nvSpPr>
        <p:spPr>
          <a:xfrm>
            <a:off x="914400" y="2743200"/>
            <a:ext cx="3566160" cy="359359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1" name="Google Shape;111;p15"/>
          <p:cNvSpPr txBox="1"/>
          <p:nvPr>
            <p:ph idx="2" type="body"/>
          </p:nvPr>
        </p:nvSpPr>
        <p:spPr>
          <a:xfrm>
            <a:off x="4681728" y="2743200"/>
            <a:ext cx="3566160" cy="359568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2" name="Google Shape;112;p15"/>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5"/>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5"/>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121" name="Shape 121"/>
        <p:cNvGrpSpPr/>
        <p:nvPr/>
      </p:nvGrpSpPr>
      <p:grpSpPr>
        <a:xfrm>
          <a:off x="0" y="0"/>
          <a:ext cx="0" cy="0"/>
          <a:chOff x="0" y="0"/>
          <a:chExt cx="0" cy="0"/>
        </a:xfrm>
      </p:grpSpPr>
      <p:sp>
        <p:nvSpPr>
          <p:cNvPr id="122" name="Google Shape;122;p17"/>
          <p:cNvSpPr txBox="1"/>
          <p:nvPr>
            <p:ph idx="1" type="body"/>
          </p:nvPr>
        </p:nvSpPr>
        <p:spPr>
          <a:xfrm>
            <a:off x="1116348" y="2743200"/>
            <a:ext cx="3364992" cy="621792"/>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b="1" sz="2000">
                <a:solidFill>
                  <a:schemeClr val="lt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123" name="Google Shape;123;p17"/>
          <p:cNvSpPr txBox="1"/>
          <p:nvPr>
            <p:ph idx="2" type="body"/>
          </p:nvPr>
        </p:nvSpPr>
        <p:spPr>
          <a:xfrm>
            <a:off x="4885144" y="2743200"/>
            <a:ext cx="3362062" cy="621792"/>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b="1" sz="2000">
                <a:solidFill>
                  <a:schemeClr val="lt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124" name="Google Shape;124;p17"/>
          <p:cNvSpPr txBox="1"/>
          <p:nvPr>
            <p:ph type="title"/>
          </p:nvPr>
        </p:nvSpPr>
        <p:spPr>
          <a:xfrm>
            <a:off x="914400" y="1544715"/>
            <a:ext cx="7315200" cy="115409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7"/>
          <p:cNvSpPr txBox="1"/>
          <p:nvPr>
            <p:ph idx="3" type="body"/>
          </p:nvPr>
        </p:nvSpPr>
        <p:spPr>
          <a:xfrm>
            <a:off x="914400" y="3383280"/>
            <a:ext cx="3566160" cy="295351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6" name="Google Shape;126;p17"/>
          <p:cNvSpPr txBox="1"/>
          <p:nvPr>
            <p:ph idx="4" type="body"/>
          </p:nvPr>
        </p:nvSpPr>
        <p:spPr>
          <a:xfrm>
            <a:off x="4681727" y="3383280"/>
            <a:ext cx="3566160" cy="295351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7" name="Google Shape;127;p17"/>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17"/>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17"/>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36" name="Shape 136"/>
        <p:cNvGrpSpPr/>
        <p:nvPr/>
      </p:nvGrpSpPr>
      <p:grpSpPr>
        <a:xfrm>
          <a:off x="0" y="0"/>
          <a:ext cx="0" cy="0"/>
          <a:chOff x="0" y="0"/>
          <a:chExt cx="0" cy="0"/>
        </a:xfrm>
      </p:grpSpPr>
      <p:sp>
        <p:nvSpPr>
          <p:cNvPr id="137" name="Google Shape;137;p19"/>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19"/>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19"/>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13.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5.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8.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 Id="rId3"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2.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9.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6.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
          <p:cNvSpPr txBox="1"/>
          <p:nvPr/>
        </p:nvSpPr>
        <p:spPr>
          <a:xfrm>
            <a:off x="0" y="6477000"/>
            <a:ext cx="9144000" cy="457200"/>
          </a:xfrm>
          <a:prstGeom prst="rect">
            <a:avLst/>
          </a:prstGeom>
          <a:solidFill>
            <a:srgbClr val="2F414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11" name="Google Shape;11;p1"/>
          <p:cNvSpPr txBox="1"/>
          <p:nvPr/>
        </p:nvSpPr>
        <p:spPr>
          <a:xfrm>
            <a:off x="20637" y="6561137"/>
            <a:ext cx="2874962" cy="261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100"/>
              <a:buFont typeface="Arial"/>
              <a:buNone/>
            </a:pPr>
            <a:r>
              <a:rPr b="1" i="1" lang="en-US" sz="1100" u="none">
                <a:solidFill>
                  <a:schemeClr val="lt1"/>
                </a:solidFill>
                <a:latin typeface="Arial"/>
                <a:ea typeface="Arial"/>
                <a:cs typeface="Arial"/>
                <a:sym typeface="Arial"/>
              </a:rPr>
              <a:t>Template designed by BoardSource</a:t>
            </a:r>
            <a:endParaRPr/>
          </a:p>
        </p:txBody>
      </p:sp>
      <p:pic>
        <p:nvPicPr>
          <p:cNvPr id="12" name="Google Shape;12;p1"/>
          <p:cNvPicPr preferRelativeResize="0"/>
          <p:nvPr/>
        </p:nvPicPr>
        <p:blipFill rotWithShape="1">
          <a:blip r:embed="rId1">
            <a:alphaModFix/>
          </a:blip>
          <a:srcRect b="0" l="0" r="0" t="0"/>
          <a:stretch/>
        </p:blipFill>
        <p:spPr>
          <a:xfrm>
            <a:off x="7239000" y="6570662"/>
            <a:ext cx="1773237" cy="241300"/>
          </a:xfrm>
          <a:prstGeom prst="rect">
            <a:avLst/>
          </a:prstGeom>
          <a:noFill/>
          <a:ln>
            <a:noFill/>
          </a:ln>
        </p:spPr>
      </p:pic>
      <p:sp>
        <p:nvSpPr>
          <p:cNvPr id="13" name="Google Shape;13;p1"/>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 name="Google Shape;14;p1"/>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5" name="Google Shape;15;p1"/>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6" name="Google Shape;16;p1"/>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7" name="Google Shape;17;p1"/>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30" name="Shape 130"/>
        <p:cNvGrpSpPr/>
        <p:nvPr/>
      </p:nvGrpSpPr>
      <p:grpSpPr>
        <a:xfrm>
          <a:off x="0" y="0"/>
          <a:ext cx="0" cy="0"/>
          <a:chOff x="0" y="0"/>
          <a:chExt cx="0" cy="0"/>
        </a:xfrm>
      </p:grpSpPr>
      <p:sp>
        <p:nvSpPr>
          <p:cNvPr id="131" name="Google Shape;131;p18"/>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32" name="Google Shape;132;p18"/>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33" name="Google Shape;133;p18"/>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34" name="Google Shape;134;p18"/>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35" name="Google Shape;135;p18"/>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40" name="Shape 140"/>
        <p:cNvGrpSpPr/>
        <p:nvPr/>
      </p:nvGrpSpPr>
      <p:grpSpPr>
        <a:xfrm>
          <a:off x="0" y="0"/>
          <a:ext cx="0" cy="0"/>
          <a:chOff x="0" y="0"/>
          <a:chExt cx="0" cy="0"/>
        </a:xfrm>
      </p:grpSpPr>
      <p:sp>
        <p:nvSpPr>
          <p:cNvPr id="141" name="Google Shape;141;p20"/>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2" name="Google Shape;142;p20"/>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43" name="Google Shape;143;p20"/>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44" name="Google Shape;144;p20"/>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45" name="Google Shape;145;p20"/>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53" name="Shape 153"/>
        <p:cNvGrpSpPr/>
        <p:nvPr/>
      </p:nvGrpSpPr>
      <p:grpSpPr>
        <a:xfrm>
          <a:off x="0" y="0"/>
          <a:ext cx="0" cy="0"/>
          <a:chOff x="0" y="0"/>
          <a:chExt cx="0" cy="0"/>
        </a:xfrm>
      </p:grpSpPr>
      <p:sp>
        <p:nvSpPr>
          <p:cNvPr id="154" name="Google Shape;154;p22"/>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55" name="Google Shape;155;p22"/>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56" name="Google Shape;156;p22"/>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57" name="Google Shape;157;p22"/>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58" name="Google Shape;158;p22"/>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66" name="Shape 166"/>
        <p:cNvGrpSpPr/>
        <p:nvPr/>
      </p:nvGrpSpPr>
      <p:grpSpPr>
        <a:xfrm>
          <a:off x="0" y="0"/>
          <a:ext cx="0" cy="0"/>
          <a:chOff x="0" y="0"/>
          <a:chExt cx="0" cy="0"/>
        </a:xfrm>
      </p:grpSpPr>
      <p:sp>
        <p:nvSpPr>
          <p:cNvPr id="167" name="Google Shape;167;p24"/>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68" name="Google Shape;168;p24"/>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69" name="Google Shape;169;p24"/>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70" name="Google Shape;170;p24"/>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71" name="Google Shape;171;p24"/>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78" name="Shape 178"/>
        <p:cNvGrpSpPr/>
        <p:nvPr/>
      </p:nvGrpSpPr>
      <p:grpSpPr>
        <a:xfrm>
          <a:off x="0" y="0"/>
          <a:ext cx="0" cy="0"/>
          <a:chOff x="0" y="0"/>
          <a:chExt cx="0" cy="0"/>
        </a:xfrm>
      </p:grpSpPr>
      <p:sp>
        <p:nvSpPr>
          <p:cNvPr id="179" name="Google Shape;179;p26"/>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80" name="Google Shape;180;p26"/>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81" name="Google Shape;181;p26"/>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82" name="Google Shape;182;p26"/>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83" name="Google Shape;183;p26"/>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0"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3" name="Shape 23"/>
        <p:cNvGrpSpPr/>
        <p:nvPr/>
      </p:nvGrpSpPr>
      <p:grpSpPr>
        <a:xfrm>
          <a:off x="0" y="0"/>
          <a:ext cx="0" cy="0"/>
          <a:chOff x="0" y="0"/>
          <a:chExt cx="0" cy="0"/>
        </a:xfrm>
      </p:grpSpPr>
      <p:sp>
        <p:nvSpPr>
          <p:cNvPr id="24" name="Google Shape;24;p3"/>
          <p:cNvSpPr txBox="1"/>
          <p:nvPr/>
        </p:nvSpPr>
        <p:spPr>
          <a:xfrm>
            <a:off x="0" y="6477000"/>
            <a:ext cx="9144000" cy="457200"/>
          </a:xfrm>
          <a:prstGeom prst="rect">
            <a:avLst/>
          </a:prstGeom>
          <a:solidFill>
            <a:srgbClr val="2F414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25" name="Google Shape;25;p3"/>
          <p:cNvSpPr txBox="1"/>
          <p:nvPr/>
        </p:nvSpPr>
        <p:spPr>
          <a:xfrm>
            <a:off x="20637" y="6561137"/>
            <a:ext cx="2874962" cy="261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100"/>
              <a:buFont typeface="Arial"/>
              <a:buNone/>
            </a:pPr>
            <a:r>
              <a:rPr b="1" i="1" lang="en-US" sz="1100" u="none">
                <a:solidFill>
                  <a:schemeClr val="lt1"/>
                </a:solidFill>
                <a:latin typeface="Arial"/>
                <a:ea typeface="Arial"/>
                <a:cs typeface="Arial"/>
                <a:sym typeface="Arial"/>
              </a:rPr>
              <a:t>Template designed by BoardSource</a:t>
            </a:r>
            <a:endParaRPr/>
          </a:p>
        </p:txBody>
      </p:sp>
      <p:sp>
        <p:nvSpPr>
          <p:cNvPr id="26" name="Google Shape;26;p3"/>
          <p:cNvSpPr/>
          <p:nvPr/>
        </p:nvSpPr>
        <p:spPr>
          <a:xfrm rot="10800000">
            <a:off x="7086600" y="0"/>
            <a:ext cx="2057400" cy="1828800"/>
          </a:xfrm>
          <a:prstGeom prst="rtTriangle">
            <a:avLst/>
          </a:prstGeom>
          <a:solidFill>
            <a:srgbClr val="4CADD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pic>
        <p:nvPicPr>
          <p:cNvPr id="27" name="Google Shape;27;p3"/>
          <p:cNvPicPr preferRelativeResize="0"/>
          <p:nvPr/>
        </p:nvPicPr>
        <p:blipFill rotWithShape="1">
          <a:blip r:embed="rId1">
            <a:alphaModFix/>
          </a:blip>
          <a:srcRect b="0" l="0" r="0" t="0"/>
          <a:stretch/>
        </p:blipFill>
        <p:spPr>
          <a:xfrm>
            <a:off x="7239000" y="6570662"/>
            <a:ext cx="1773237" cy="241300"/>
          </a:xfrm>
          <a:prstGeom prst="rect">
            <a:avLst/>
          </a:prstGeom>
          <a:noFill/>
          <a:ln>
            <a:noFill/>
          </a:ln>
        </p:spPr>
      </p:pic>
      <p:sp>
        <p:nvSpPr>
          <p:cNvPr id="28" name="Google Shape;28;p3"/>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29" name="Google Shape;29;p3"/>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30" name="Google Shape;30;p3"/>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31" name="Google Shape;31;p3"/>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32" name="Google Shape;32;p3"/>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39" name="Shape 39"/>
        <p:cNvGrpSpPr/>
        <p:nvPr/>
      </p:nvGrpSpPr>
      <p:grpSpPr>
        <a:xfrm>
          <a:off x="0" y="0"/>
          <a:ext cx="0" cy="0"/>
          <a:chOff x="0" y="0"/>
          <a:chExt cx="0" cy="0"/>
        </a:xfrm>
      </p:grpSpPr>
      <p:sp>
        <p:nvSpPr>
          <p:cNvPr id="40" name="Google Shape;40;p5"/>
          <p:cNvSpPr txBox="1"/>
          <p:nvPr/>
        </p:nvSpPr>
        <p:spPr>
          <a:xfrm>
            <a:off x="0" y="6477000"/>
            <a:ext cx="9144000" cy="457200"/>
          </a:xfrm>
          <a:prstGeom prst="rect">
            <a:avLst/>
          </a:prstGeom>
          <a:solidFill>
            <a:srgbClr val="2F414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
        <p:nvSpPr>
          <p:cNvPr id="41" name="Google Shape;41;p5"/>
          <p:cNvSpPr txBox="1"/>
          <p:nvPr/>
        </p:nvSpPr>
        <p:spPr>
          <a:xfrm>
            <a:off x="20637" y="6561137"/>
            <a:ext cx="2874962" cy="261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100"/>
              <a:buFont typeface="Arial"/>
              <a:buNone/>
            </a:pPr>
            <a:r>
              <a:rPr b="1" i="1" lang="en-US" sz="1100" u="none">
                <a:solidFill>
                  <a:schemeClr val="lt1"/>
                </a:solidFill>
                <a:latin typeface="Arial"/>
                <a:ea typeface="Arial"/>
                <a:cs typeface="Arial"/>
                <a:sym typeface="Arial"/>
              </a:rPr>
              <a:t>Template designed by BoardSource</a:t>
            </a:r>
            <a:endParaRPr/>
          </a:p>
        </p:txBody>
      </p:sp>
      <p:sp>
        <p:nvSpPr>
          <p:cNvPr id="42" name="Google Shape;42;p5"/>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pic>
        <p:nvPicPr>
          <p:cNvPr id="43" name="Google Shape;43;p5"/>
          <p:cNvPicPr preferRelativeResize="0"/>
          <p:nvPr/>
        </p:nvPicPr>
        <p:blipFill rotWithShape="1">
          <a:blip r:embed="rId1">
            <a:alphaModFix/>
          </a:blip>
          <a:srcRect b="0" l="0" r="0" t="0"/>
          <a:stretch/>
        </p:blipFill>
        <p:spPr>
          <a:xfrm>
            <a:off x="7239000" y="6570662"/>
            <a:ext cx="1773237" cy="241300"/>
          </a:xfrm>
          <a:prstGeom prst="rect">
            <a:avLst/>
          </a:prstGeom>
          <a:noFill/>
          <a:ln>
            <a:noFill/>
          </a:ln>
        </p:spPr>
      </p:pic>
      <p:sp>
        <p:nvSpPr>
          <p:cNvPr id="44" name="Google Shape;44;p5"/>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45" name="Google Shape;45;p5"/>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dk2"/>
              </a:buClr>
              <a:buSzPts val="2000"/>
              <a:buFont typeface="Noto Sans Symbols"/>
              <a:buChar char="▪"/>
              <a:defRPr b="0" i="0" sz="20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chemeClr val="dk2"/>
              </a:buClr>
              <a:buSzPts val="1800"/>
              <a:buFont typeface="Noto Sans Symbols"/>
              <a:buChar char="▪"/>
              <a:defRPr b="0" i="0" sz="1800" u="none" cap="none" strike="noStrike">
                <a:solidFill>
                  <a:schemeClr val="dk1"/>
                </a:solidFill>
                <a:latin typeface="Arial"/>
                <a:ea typeface="Arial"/>
                <a:cs typeface="Arial"/>
                <a:sym typeface="Arial"/>
              </a:defRPr>
            </a:lvl2pPr>
            <a:lvl3pPr indent="-330200" lvl="2" marL="1371600" marR="0" rtl="0" algn="l">
              <a:spcBef>
                <a:spcPts val="320"/>
              </a:spcBef>
              <a:spcAft>
                <a:spcPts val="0"/>
              </a:spcAft>
              <a:buClr>
                <a:schemeClr val="dk2"/>
              </a:buClr>
              <a:buSzPts val="1600"/>
              <a:buFont typeface="Noto Sans Symbols"/>
              <a:buChar char="▪"/>
              <a:defRPr b="0" i="0" sz="16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5pPr>
            <a:lvl6pPr indent="-317500" lvl="5" marL="27432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6pPr>
            <a:lvl7pPr indent="-317500" lvl="6" marL="32004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7pPr>
            <a:lvl8pPr indent="-317500" lvl="7" marL="36576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8pPr>
            <a:lvl9pPr indent="-317500" lvl="8" marL="4114800" marR="0" rtl="0" algn="l">
              <a:spcBef>
                <a:spcPts val="280"/>
              </a:spcBef>
              <a:spcAft>
                <a:spcPts val="0"/>
              </a:spcAft>
              <a:buClr>
                <a:schemeClr val="dk2"/>
              </a:buClr>
              <a:buSzPts val="1400"/>
              <a:buFont typeface="Noto Sans Symbols"/>
              <a:buChar char="▪"/>
              <a:defRPr b="0" i="0" sz="1400" u="none" cap="none" strike="noStrike">
                <a:solidFill>
                  <a:schemeClr val="dk1"/>
                </a:solidFill>
                <a:latin typeface="Arial"/>
                <a:ea typeface="Arial"/>
                <a:cs typeface="Arial"/>
                <a:sym typeface="Arial"/>
              </a:defRPr>
            </a:lvl9pPr>
          </a:lstStyle>
          <a:p/>
        </p:txBody>
      </p:sp>
      <p:sp>
        <p:nvSpPr>
          <p:cNvPr id="46" name="Google Shape;46;p5"/>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000000"/>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7" name="Google Shape;47;p5"/>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dk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8" name="Google Shape;48;p5"/>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1pPr>
            <a:lvl2pPr indent="0" lvl="1"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2pPr>
            <a:lvl3pPr indent="0" lvl="2"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3pPr>
            <a:lvl4pPr indent="0" lvl="3"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4pPr>
            <a:lvl5pPr indent="0" lvl="4"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5pPr>
            <a:lvl6pPr indent="0" lvl="5"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6pPr>
            <a:lvl7pPr indent="0" lvl="6"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7pPr>
            <a:lvl8pPr indent="0" lvl="7"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8pPr>
            <a:lvl9pPr indent="0" lvl="8" marL="0" marR="0" rtl="0" algn="r">
              <a:lnSpc>
                <a:spcPct val="100000"/>
              </a:lnSpc>
              <a:spcBef>
                <a:spcPts val="0"/>
              </a:spcBef>
              <a:spcAft>
                <a:spcPts val="0"/>
              </a:spcAft>
              <a:buClr>
                <a:schemeClr val="dk1"/>
              </a:buClr>
              <a:buSzPts val="1200"/>
              <a:buFont typeface="Times"/>
              <a:buNone/>
              <a:defRPr b="0" i="0" sz="1200" u="none">
                <a:solidFill>
                  <a:schemeClr val="dk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5" name="Shape 55"/>
        <p:cNvGrpSpPr/>
        <p:nvPr/>
      </p:nvGrpSpPr>
      <p:grpSpPr>
        <a:xfrm>
          <a:off x="0" y="0"/>
          <a:ext cx="0" cy="0"/>
          <a:chOff x="0" y="0"/>
          <a:chExt cx="0" cy="0"/>
        </a:xfrm>
      </p:grpSpPr>
      <p:sp>
        <p:nvSpPr>
          <p:cNvPr id="56" name="Google Shape;56;p7"/>
          <p:cNvSpPr txBox="1"/>
          <p:nvPr/>
        </p:nvSpPr>
        <p:spPr>
          <a:xfrm>
            <a:off x="8435975" y="573087"/>
            <a:ext cx="85725" cy="573087"/>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57" name="Google Shape;57;p7"/>
          <p:cNvSpPr txBox="1"/>
          <p:nvPr/>
        </p:nvSpPr>
        <p:spPr>
          <a:xfrm>
            <a:off x="8569325" y="573087"/>
            <a:ext cx="576262" cy="573087"/>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58" name="Google Shape;58;p7"/>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59" name="Google Shape;59;p7"/>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60" name="Google Shape;60;p7"/>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61" name="Google Shape;61;p7"/>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62" name="Google Shape;62;p7"/>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63" name="Google Shape;63;p7"/>
          <p:cNvSpPr txBox="1"/>
          <p:nvPr/>
        </p:nvSpPr>
        <p:spPr>
          <a:xfrm>
            <a:off x="0" y="6477000"/>
            <a:ext cx="9144000" cy="457200"/>
          </a:xfrm>
          <a:prstGeom prst="rect">
            <a:avLst/>
          </a:prstGeom>
          <a:solidFill>
            <a:srgbClr val="2F414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64" name="Google Shape;64;p7"/>
          <p:cNvSpPr txBox="1"/>
          <p:nvPr/>
        </p:nvSpPr>
        <p:spPr>
          <a:xfrm>
            <a:off x="20637" y="6561137"/>
            <a:ext cx="2874962" cy="2619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100"/>
              <a:buFont typeface="Arial"/>
              <a:buNone/>
            </a:pPr>
            <a:r>
              <a:rPr b="1" i="1" lang="en-US" sz="1100" u="none">
                <a:solidFill>
                  <a:schemeClr val="lt1"/>
                </a:solidFill>
                <a:latin typeface="Arial"/>
                <a:ea typeface="Arial"/>
                <a:cs typeface="Arial"/>
                <a:sym typeface="Arial"/>
              </a:rPr>
              <a:t>Template designed by BoardSource</a:t>
            </a:r>
            <a:endParaRPr/>
          </a:p>
        </p:txBody>
      </p:sp>
      <p:pic>
        <p:nvPicPr>
          <p:cNvPr id="65" name="Google Shape;65;p7"/>
          <p:cNvPicPr preferRelativeResize="0"/>
          <p:nvPr/>
        </p:nvPicPr>
        <p:blipFill rotWithShape="1">
          <a:blip r:embed="rId1">
            <a:alphaModFix/>
          </a:blip>
          <a:srcRect b="0" l="0" r="0" t="0"/>
          <a:stretch/>
        </p:blipFill>
        <p:spPr>
          <a:xfrm>
            <a:off x="7239000" y="6570662"/>
            <a:ext cx="1773237" cy="241300"/>
          </a:xfrm>
          <a:prstGeom prst="rect">
            <a:avLst/>
          </a:prstGeom>
          <a:noFill/>
          <a:ln>
            <a:noFill/>
          </a:ln>
        </p:spPr>
      </p:pic>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66" name="Shape 66"/>
        <p:cNvGrpSpPr/>
        <p:nvPr/>
      </p:nvGrpSpPr>
      <p:grpSpPr>
        <a:xfrm>
          <a:off x="0" y="0"/>
          <a:ext cx="0" cy="0"/>
          <a:chOff x="0" y="0"/>
          <a:chExt cx="0" cy="0"/>
        </a:xfrm>
      </p:grpSpPr>
      <p:sp>
        <p:nvSpPr>
          <p:cNvPr id="67" name="Google Shape;67;p8"/>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68" name="Google Shape;68;p8"/>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69" name="Google Shape;69;p8"/>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70" name="Google Shape;70;p8"/>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71" name="Google Shape;71;p8"/>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10"/>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80" name="Google Shape;80;p10"/>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81" name="Google Shape;81;p10"/>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82" name="Google Shape;82;p10"/>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83" name="Google Shape;83;p10"/>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0" name="Shape 90"/>
        <p:cNvGrpSpPr/>
        <p:nvPr/>
      </p:nvGrpSpPr>
      <p:grpSpPr>
        <a:xfrm>
          <a:off x="0" y="0"/>
          <a:ext cx="0" cy="0"/>
          <a:chOff x="0" y="0"/>
          <a:chExt cx="0" cy="0"/>
        </a:xfrm>
      </p:grpSpPr>
      <p:sp>
        <p:nvSpPr>
          <p:cNvPr id="91" name="Google Shape;91;p12"/>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92" name="Google Shape;92;p12"/>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93" name="Google Shape;93;p12"/>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94" name="Google Shape;94;p12"/>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95" name="Google Shape;95;p12"/>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02" name="Shape 102"/>
        <p:cNvGrpSpPr/>
        <p:nvPr/>
      </p:nvGrpSpPr>
      <p:grpSpPr>
        <a:xfrm>
          <a:off x="0" y="0"/>
          <a:ext cx="0" cy="0"/>
          <a:chOff x="0" y="0"/>
          <a:chExt cx="0" cy="0"/>
        </a:xfrm>
      </p:grpSpPr>
      <p:sp>
        <p:nvSpPr>
          <p:cNvPr id="103" name="Google Shape;103;p14"/>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04" name="Google Shape;104;p14"/>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05" name="Google Shape;105;p14"/>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06" name="Google Shape;106;p14"/>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07" name="Google Shape;107;p14"/>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15" name="Shape 115"/>
        <p:cNvGrpSpPr/>
        <p:nvPr/>
      </p:nvGrpSpPr>
      <p:grpSpPr>
        <a:xfrm>
          <a:off x="0" y="0"/>
          <a:ext cx="0" cy="0"/>
          <a:chOff x="0" y="0"/>
          <a:chExt cx="0" cy="0"/>
        </a:xfrm>
      </p:grpSpPr>
      <p:sp>
        <p:nvSpPr>
          <p:cNvPr id="116" name="Google Shape;116;p16"/>
          <p:cNvSpPr txBox="1"/>
          <p:nvPr>
            <p:ph type="title"/>
          </p:nvPr>
        </p:nvSpPr>
        <p:spPr>
          <a:xfrm>
            <a:off x="914400" y="1544637"/>
            <a:ext cx="7315200" cy="115411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7" name="Google Shape;117;p16"/>
          <p:cNvSpPr txBox="1"/>
          <p:nvPr>
            <p:ph idx="1" type="body"/>
          </p:nvPr>
        </p:nvSpPr>
        <p:spPr>
          <a:xfrm>
            <a:off x="914400" y="2770187"/>
            <a:ext cx="7315200" cy="3538537"/>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lt2"/>
              </a:buClr>
              <a:buSzPts val="2000"/>
              <a:buFont typeface="Noto Sans Symbols"/>
              <a:buChar char="▪"/>
              <a:defRPr b="0" i="0" sz="2000" u="none" cap="none" strike="noStrike">
                <a:solidFill>
                  <a:schemeClr val="lt1"/>
                </a:solidFill>
                <a:latin typeface="Arial"/>
                <a:ea typeface="Arial"/>
                <a:cs typeface="Arial"/>
                <a:sym typeface="Arial"/>
              </a:defRPr>
            </a:lvl1pPr>
            <a:lvl2pPr indent="-342900" lvl="1" marL="9144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Arial"/>
                <a:ea typeface="Arial"/>
                <a:cs typeface="Arial"/>
                <a:sym typeface="Arial"/>
              </a:defRPr>
            </a:lvl2pPr>
            <a:lvl3pPr indent="-330200" lvl="2" marL="1371600" marR="0" rtl="0" algn="l">
              <a:spcBef>
                <a:spcPts val="320"/>
              </a:spcBef>
              <a:spcAft>
                <a:spcPts val="0"/>
              </a:spcAft>
              <a:buClr>
                <a:schemeClr val="lt2"/>
              </a:buClr>
              <a:buSzPts val="1600"/>
              <a:buFont typeface="Noto Sans Symbols"/>
              <a:buChar char="▪"/>
              <a:defRPr b="0" i="0" sz="1600" u="none" cap="none" strike="noStrike">
                <a:solidFill>
                  <a:schemeClr val="lt1"/>
                </a:solidFill>
                <a:latin typeface="Arial"/>
                <a:ea typeface="Arial"/>
                <a:cs typeface="Arial"/>
                <a:sym typeface="Arial"/>
              </a:defRPr>
            </a:lvl3pPr>
            <a:lvl4pPr indent="-317500" lvl="3" marL="1828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5pPr>
            <a:lvl6pPr indent="-317500" lvl="5" marL="27432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6pPr>
            <a:lvl7pPr indent="-317500" lvl="6" marL="32004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7pPr>
            <a:lvl8pPr indent="-317500" lvl="7" marL="36576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8pPr>
            <a:lvl9pPr indent="-317500" lvl="8" marL="4114800" marR="0" rtl="0" algn="l">
              <a:spcBef>
                <a:spcPts val="280"/>
              </a:spcBef>
              <a:spcAft>
                <a:spcPts val="0"/>
              </a:spcAft>
              <a:buClr>
                <a:schemeClr val="lt2"/>
              </a:buClr>
              <a:buSzPts val="1400"/>
              <a:buFont typeface="Noto Sans Symbols"/>
              <a:buChar char="▪"/>
              <a:defRPr b="0" i="0" sz="1400" u="none" cap="none" strike="noStrike">
                <a:solidFill>
                  <a:schemeClr val="lt1"/>
                </a:solidFill>
                <a:latin typeface="Arial"/>
                <a:ea typeface="Arial"/>
                <a:cs typeface="Arial"/>
                <a:sym typeface="Arial"/>
              </a:defRPr>
            </a:lvl9pPr>
          </a:lstStyle>
          <a:p/>
        </p:txBody>
      </p:sp>
      <p:sp>
        <p:nvSpPr>
          <p:cNvPr id="118" name="Google Shape;118;p16"/>
          <p:cNvSpPr txBox="1"/>
          <p:nvPr>
            <p:ph idx="10" type="dt"/>
          </p:nvPr>
        </p:nvSpPr>
        <p:spPr>
          <a:xfrm>
            <a:off x="6007100" y="549275"/>
            <a:ext cx="1189037" cy="29686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FFFFFF"/>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19" name="Google Shape;119;p16"/>
          <p:cNvSpPr txBox="1"/>
          <p:nvPr>
            <p:ph idx="11" type="ftr"/>
          </p:nvPr>
        </p:nvSpPr>
        <p:spPr>
          <a:xfrm>
            <a:off x="6008687" y="855662"/>
            <a:ext cx="2246312" cy="301625"/>
          </a:xfrm>
          <a:prstGeom prst="rect">
            <a:avLst/>
          </a:prstGeom>
          <a:noFill/>
          <a:ln>
            <a:noFill/>
          </a:ln>
        </p:spPr>
        <p:txBody>
          <a:bodyPr anchorCtr="0" anchor="t" bIns="45700" lIns="91425" spcFirstLastPara="1" rIns="91425"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a:ea typeface="Times"/>
                <a:cs typeface="Times"/>
                <a:sym typeface="Times"/>
              </a:defRPr>
            </a:lvl1pPr>
            <a:lvl2pPr lvl="1"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2pPr>
            <a:lvl3pPr lvl="2"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3pPr>
            <a:lvl4pPr lvl="3"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4pPr>
            <a:lvl5pPr lvl="4"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5pPr>
            <a:lvl6pPr lvl="5"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6pPr>
            <a:lvl7pPr lvl="6"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7pPr>
            <a:lvl8pPr lvl="7"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8pPr>
            <a:lvl9pPr lvl="8" marR="0" rtl="0" algn="l">
              <a:lnSpc>
                <a:spcPct val="100000"/>
              </a:lnSpc>
              <a:spcBef>
                <a:spcPts val="0"/>
              </a:spcBef>
              <a:spcAft>
                <a:spcPts val="0"/>
              </a:spcAft>
              <a:buSzPts val="1400"/>
              <a:buNone/>
              <a:defRPr b="0" i="0" sz="2400" u="none" cap="none" strike="noStrike">
                <a:solidFill>
                  <a:schemeClr val="lt1"/>
                </a:solidFill>
                <a:latin typeface="Times"/>
                <a:ea typeface="Times"/>
                <a:cs typeface="Times"/>
                <a:sym typeface="Times"/>
              </a:defRPr>
            </a:lvl9pPr>
          </a:lstStyle>
          <a:p/>
        </p:txBody>
      </p:sp>
      <p:sp>
        <p:nvSpPr>
          <p:cNvPr id="120" name="Google Shape;120;p16"/>
          <p:cNvSpPr txBox="1"/>
          <p:nvPr>
            <p:ph idx="12" type="sldNum"/>
          </p:nvPr>
        </p:nvSpPr>
        <p:spPr>
          <a:xfrm>
            <a:off x="7315200" y="549275"/>
            <a:ext cx="939800" cy="3016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1pPr>
            <a:lvl2pPr indent="0" lvl="1"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2pPr>
            <a:lvl3pPr indent="0" lvl="2"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3pPr>
            <a:lvl4pPr indent="0" lvl="3"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4pPr>
            <a:lvl5pPr indent="0" lvl="4"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5pPr>
            <a:lvl6pPr indent="0" lvl="5"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6pPr>
            <a:lvl7pPr indent="0" lvl="6"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7pPr>
            <a:lvl8pPr indent="0" lvl="7"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8pPr>
            <a:lvl9pPr indent="0" lvl="8" marL="0" marR="0" rtl="0" algn="r">
              <a:lnSpc>
                <a:spcPct val="100000"/>
              </a:lnSpc>
              <a:spcBef>
                <a:spcPts val="0"/>
              </a:spcBef>
              <a:spcAft>
                <a:spcPts val="0"/>
              </a:spcAft>
              <a:buClr>
                <a:schemeClr val="lt1"/>
              </a:buClr>
              <a:buSzPts val="1200"/>
              <a:buFont typeface="Times"/>
              <a:buNone/>
              <a:defRPr b="0" i="0" sz="1200" u="none">
                <a:solidFill>
                  <a:schemeClr val="lt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boardsource.org/eweb/" TargetMode="External"/><Relationship Id="rId4" Type="http://schemas.openxmlformats.org/officeDocument/2006/relationships/hyperlink" Target="https://www.boardsource.org/eweb/" TargetMode="External"/><Relationship Id="rId5" Type="http://schemas.openxmlformats.org/officeDocument/2006/relationships/hyperlink" Target="https://www.boardsource.org/ewe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8"/>
          <p:cNvSpPr txBox="1"/>
          <p:nvPr>
            <p:ph type="title"/>
          </p:nvPr>
        </p:nvSpPr>
        <p:spPr>
          <a:xfrm>
            <a:off x="914400" y="598487"/>
            <a:ext cx="7315200" cy="11541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lt2"/>
              </a:buClr>
              <a:buSzPts val="3600"/>
              <a:buFont typeface="Arial"/>
              <a:buNone/>
            </a:pPr>
            <a:r>
              <a:rPr b="1" i="0" lang="en-US" sz="3600" u="none">
                <a:solidFill>
                  <a:schemeClr val="lt2"/>
                </a:solidFill>
                <a:latin typeface="Arial"/>
                <a:ea typeface="Arial"/>
                <a:cs typeface="Arial"/>
                <a:sym typeface="Arial"/>
              </a:rPr>
              <a:t>Presenting: Board Orientation</a:t>
            </a:r>
            <a:endParaRPr/>
          </a:p>
        </p:txBody>
      </p:sp>
      <p:sp>
        <p:nvSpPr>
          <p:cNvPr id="196" name="Google Shape;196;p28"/>
          <p:cNvSpPr txBox="1"/>
          <p:nvPr/>
        </p:nvSpPr>
        <p:spPr>
          <a:xfrm>
            <a:off x="1371600" y="2438400"/>
            <a:ext cx="6400800" cy="286702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lt1"/>
              </a:buClr>
              <a:buSzPts val="5400"/>
              <a:buFont typeface="Arial Black"/>
              <a:buNone/>
            </a:pPr>
            <a:r>
              <a:rPr b="0" i="0" lang="en-US" sz="5400" u="none">
                <a:solidFill>
                  <a:schemeClr val="lt1"/>
                </a:solidFill>
                <a:latin typeface="Arial Black"/>
                <a:ea typeface="Arial Black"/>
                <a:cs typeface="Arial Black"/>
                <a:sym typeface="Arial Black"/>
              </a:rPr>
              <a:t>Your</a:t>
            </a:r>
            <a:endParaRPr/>
          </a:p>
          <a:p>
            <a:pPr indent="0" lvl="0" marL="0" marR="0" rtl="0" algn="l">
              <a:lnSpc>
                <a:spcPct val="80000"/>
              </a:lnSpc>
              <a:spcBef>
                <a:spcPts val="0"/>
              </a:spcBef>
              <a:spcAft>
                <a:spcPts val="0"/>
              </a:spcAft>
              <a:buClr>
                <a:schemeClr val="lt1"/>
              </a:buClr>
              <a:buSzPts val="5400"/>
              <a:buFont typeface="Arial Black"/>
              <a:buNone/>
            </a:pPr>
            <a:r>
              <a:rPr b="0" i="0" lang="en-US" sz="5400" u="none">
                <a:solidFill>
                  <a:schemeClr val="lt1"/>
                </a:solidFill>
                <a:latin typeface="Arial Black"/>
                <a:ea typeface="Arial Black"/>
                <a:cs typeface="Arial Black"/>
                <a:sym typeface="Arial Black"/>
              </a:rPr>
              <a:t>Organization</a:t>
            </a:r>
            <a:endParaRPr/>
          </a:p>
          <a:p>
            <a:pPr indent="0" lvl="0" marL="0" marR="0" rtl="0" algn="l">
              <a:lnSpc>
                <a:spcPct val="300000"/>
              </a:lnSpc>
              <a:spcBef>
                <a:spcPts val="0"/>
              </a:spcBef>
              <a:spcAft>
                <a:spcPts val="0"/>
              </a:spcAft>
              <a:buClr>
                <a:schemeClr val="lt1"/>
              </a:buClr>
              <a:buSzPts val="2400"/>
              <a:buFont typeface="Arial Black"/>
              <a:buNone/>
            </a:pPr>
            <a:r>
              <a:rPr b="0" i="0" lang="en-US" sz="2400" u="none">
                <a:solidFill>
                  <a:schemeClr val="lt1"/>
                </a:solidFill>
                <a:latin typeface="Arial Black"/>
                <a:ea typeface="Arial Black"/>
                <a:cs typeface="Arial Black"/>
                <a:sym typeface="Arial Black"/>
              </a:rPr>
              <a:t>Date of Orientation</a:t>
            </a:r>
            <a:endParaRPr/>
          </a:p>
          <a:p>
            <a:pPr indent="0" lvl="0" marL="0" marR="0" rtl="0" algn="l">
              <a:lnSpc>
                <a:spcPct val="100000"/>
              </a:lnSpc>
              <a:spcBef>
                <a:spcPts val="0"/>
              </a:spcBef>
              <a:spcAft>
                <a:spcPts val="0"/>
              </a:spcAft>
              <a:buClr>
                <a:schemeClr val="lt1"/>
              </a:buClr>
              <a:buSzPts val="2400"/>
              <a:buFont typeface="Arial Black"/>
              <a:buNone/>
            </a:pPr>
            <a:r>
              <a:rPr b="0" i="0" lang="en-US" sz="2400" u="none">
                <a:solidFill>
                  <a:schemeClr val="lt1"/>
                </a:solidFill>
                <a:latin typeface="Arial Black"/>
                <a:ea typeface="Arial Black"/>
                <a:cs typeface="Arial Black"/>
                <a:sym typeface="Arial Black"/>
              </a:rPr>
              <a:t>Location of Orientation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7"/>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62" name="Google Shape;262;p37"/>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Finances</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Sources of Income, 200X:</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50% state and county grants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25% foundation grants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25% individual contributions</a:t>
            </a:r>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Major Funders Include:</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XYZ Community Foundation</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The ABC Fund</a:t>
            </a:r>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Current Budget: $4.5 Million</a:t>
            </a:r>
            <a:endParaRPr/>
          </a:p>
        </p:txBody>
      </p:sp>
      <p:sp>
        <p:nvSpPr>
          <p:cNvPr id="263" name="Google Shape;263;p37"/>
          <p:cNvSpPr txBox="1"/>
          <p:nvPr/>
        </p:nvSpPr>
        <p:spPr>
          <a:xfrm>
            <a:off x="914400" y="1143000"/>
            <a:ext cx="990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8"/>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70" name="Google Shape;270;p38"/>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Fundraising</a:t>
            </a:r>
            <a:endParaRPr/>
          </a:p>
          <a:p>
            <a:pPr indent="0" lvl="0" marL="117475" marR="0" rtl="0" algn="l">
              <a:lnSpc>
                <a:spcPct val="100000"/>
              </a:lnSpc>
              <a:spcBef>
                <a:spcPts val="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Three-year, $4 million endowment campaign launched in 200X</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60% has been raised to meet goal</a:t>
            </a:r>
            <a:endParaRPr/>
          </a:p>
          <a:p>
            <a:pPr indent="-342900" lvl="2" marL="1155700" marR="0" rtl="0" algn="l">
              <a:lnSpc>
                <a:spcPct val="10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Fundraising goals for 200Y are $XX</a:t>
            </a:r>
            <a:endParaRPr/>
          </a:p>
          <a:p>
            <a:pPr indent="-273050" lvl="1" marL="438150"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Board members are required to:</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Purchase tickets to annual fundraising dinner each March</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Make a personal annual contribution</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Provide names of potential contributors</a:t>
            </a:r>
            <a:endParaRPr/>
          </a:p>
        </p:txBody>
      </p:sp>
      <p:sp>
        <p:nvSpPr>
          <p:cNvPr id="271" name="Google Shape;271;p38"/>
          <p:cNvSpPr txBox="1"/>
          <p:nvPr/>
        </p:nvSpPr>
        <p:spPr>
          <a:xfrm>
            <a:off x="914400" y="1219200"/>
            <a:ext cx="990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9"/>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78" name="Google Shape;278;p39"/>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9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Strategic Plan</a:t>
            </a:r>
            <a:endParaRPr/>
          </a:p>
          <a:p>
            <a:pPr indent="0" lvl="0" marL="117475" marR="0" rtl="0" algn="l">
              <a:lnSpc>
                <a:spcPct val="90000"/>
              </a:lnSpc>
              <a:spcBef>
                <a:spcPts val="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90000"/>
              </a:lnSpc>
              <a:spcBef>
                <a:spcPts val="480"/>
              </a:spcBef>
              <a:spcAft>
                <a:spcPts val="0"/>
              </a:spcAft>
              <a:buClr>
                <a:schemeClr val="accent1"/>
              </a:buClr>
              <a:buSzPts val="2400"/>
              <a:buFont typeface="Noto Sans Symbols"/>
              <a:buChar char="▪"/>
            </a:pPr>
            <a:r>
              <a:rPr b="0" i="0" lang="en-US" sz="2400" u="none" cap="none" strike="noStrike">
                <a:solidFill>
                  <a:schemeClr val="accent1"/>
                </a:solidFill>
                <a:latin typeface="Arial"/>
                <a:ea typeface="Arial"/>
                <a:cs typeface="Arial"/>
                <a:sym typeface="Arial"/>
              </a:rPr>
              <a:t>GOAL:</a:t>
            </a:r>
            <a:r>
              <a:rPr b="0" i="0" lang="en-US" sz="2400" u="none" cap="none" strike="noStrike">
                <a:solidFill>
                  <a:schemeClr val="dk2"/>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To increase the organization’s visibility in the business community.</a:t>
            </a:r>
            <a:endParaRPr/>
          </a:p>
          <a:p>
            <a:pPr indent="-273050" lvl="1" marL="438150" marR="0" rtl="0" algn="l">
              <a:lnSpc>
                <a:spcPct val="9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1" i="0" lang="en-US" sz="2000" u="none" cap="none" strike="noStrike">
                <a:solidFill>
                  <a:srgbClr val="4CADD2"/>
                </a:solidFill>
                <a:latin typeface="Arial"/>
                <a:ea typeface="Arial"/>
                <a:cs typeface="Arial"/>
                <a:sym typeface="Arial"/>
              </a:rPr>
              <a:t>STRATEGY:</a:t>
            </a:r>
            <a:r>
              <a:rPr b="1" i="0" lang="en-US" sz="2000" u="none" cap="none" strike="noStrike">
                <a:solidFill>
                  <a:schemeClr val="accent1"/>
                </a:solidFill>
                <a:latin typeface="Arial"/>
                <a:ea typeface="Arial"/>
                <a:cs typeface="Arial"/>
                <a:sym typeface="Arial"/>
              </a:rPr>
              <a:t> </a:t>
            </a:r>
            <a:r>
              <a:rPr b="0" i="0" lang="en-US" sz="2000" u="none" cap="none" strike="noStrike">
                <a:solidFill>
                  <a:schemeClr val="dk1"/>
                </a:solidFill>
                <a:latin typeface="Arial"/>
                <a:ea typeface="Arial"/>
                <a:cs typeface="Arial"/>
                <a:sym typeface="Arial"/>
              </a:rPr>
              <a:t>Promote literacy volunteerism among corporate employees through a targeted public education program.</a:t>
            </a:r>
            <a:endParaRPr/>
          </a:p>
          <a:p>
            <a:pPr indent="-342900" lvl="2" marL="1155700" marR="0" rtl="0" algn="l">
              <a:lnSpc>
                <a:spcPct val="9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273050" lvl="1" marL="438150" marR="0" rtl="0" algn="l">
              <a:lnSpc>
                <a:spcPct val="90000"/>
              </a:lnSpc>
              <a:spcBef>
                <a:spcPts val="480"/>
              </a:spcBef>
              <a:spcAft>
                <a:spcPts val="0"/>
              </a:spcAft>
              <a:buClr>
                <a:schemeClr val="accent1"/>
              </a:buClr>
              <a:buSzPts val="2400"/>
              <a:buFont typeface="Noto Sans Symbols"/>
              <a:buChar char="▪"/>
            </a:pPr>
            <a:r>
              <a:rPr b="0" i="0" lang="en-US" sz="2400" u="none" cap="none" strike="noStrike">
                <a:solidFill>
                  <a:schemeClr val="accent1"/>
                </a:solidFill>
                <a:latin typeface="Arial"/>
                <a:ea typeface="Arial"/>
                <a:cs typeface="Arial"/>
                <a:sym typeface="Arial"/>
              </a:rPr>
              <a:t>GOAL: </a:t>
            </a:r>
            <a:r>
              <a:rPr b="0" i="0" lang="en-US" sz="2400" u="none" cap="none" strike="noStrike">
                <a:solidFill>
                  <a:schemeClr val="dk1"/>
                </a:solidFill>
                <a:latin typeface="Arial"/>
                <a:ea typeface="Arial"/>
                <a:cs typeface="Arial"/>
                <a:sym typeface="Arial"/>
              </a:rPr>
              <a:t>To increase reading skills and comprehension levels in students ages 8 – 12.</a:t>
            </a:r>
            <a:endParaRPr/>
          </a:p>
          <a:p>
            <a:pPr indent="-273050" lvl="1" marL="438150" marR="0" rtl="0" algn="l">
              <a:lnSpc>
                <a:spcPct val="9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1" i="0" lang="en-US" sz="2000" u="none" cap="none" strike="noStrike">
                <a:solidFill>
                  <a:srgbClr val="4CADD2"/>
                </a:solidFill>
                <a:latin typeface="Arial"/>
                <a:ea typeface="Arial"/>
                <a:cs typeface="Arial"/>
                <a:sym typeface="Arial"/>
              </a:rPr>
              <a:t>STRATEGY: </a:t>
            </a:r>
            <a:r>
              <a:rPr b="0" i="0" lang="en-US" sz="2000" u="none" cap="none" strike="noStrike">
                <a:solidFill>
                  <a:schemeClr val="dk1"/>
                </a:solidFill>
                <a:latin typeface="Arial"/>
                <a:ea typeface="Arial"/>
                <a:cs typeface="Arial"/>
                <a:sym typeface="Arial"/>
              </a:rPr>
              <a:t>Work with school districts to develop after-school reading programs for students K – 8.</a:t>
            </a:r>
            <a:endParaRPr/>
          </a:p>
          <a:p>
            <a:pPr indent="-55562" lvl="0" marL="228600" marR="0" rtl="0" algn="l">
              <a:spcBef>
                <a:spcPts val="400"/>
              </a:spcBef>
              <a:spcAft>
                <a:spcPts val="0"/>
              </a:spcAft>
              <a:buClr>
                <a:schemeClr val="dk2"/>
              </a:buClr>
              <a:buSzPts val="2000"/>
              <a:buFont typeface="Noto Sans Symbols"/>
              <a:buNone/>
            </a:pPr>
            <a:r>
              <a:t/>
            </a:r>
            <a:endParaRPr b="0" i="0" sz="2000" u="none" cap="none" strike="noStrike">
              <a:solidFill>
                <a:schemeClr val="dk1"/>
              </a:solidFill>
              <a:latin typeface="Arial"/>
              <a:ea typeface="Arial"/>
              <a:cs typeface="Arial"/>
              <a:sym typeface="Arial"/>
            </a:endParaRPr>
          </a:p>
        </p:txBody>
      </p:sp>
      <p:sp>
        <p:nvSpPr>
          <p:cNvPr id="279" name="Google Shape;279;p39"/>
          <p:cNvSpPr txBox="1"/>
          <p:nvPr/>
        </p:nvSpPr>
        <p:spPr>
          <a:xfrm>
            <a:off x="914400" y="1143000"/>
            <a:ext cx="990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0"/>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86" name="Google Shape;286;p40"/>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Structure</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Literacy Action Center Senior Staff</a:t>
            </a:r>
            <a:endParaRPr/>
          </a:p>
        </p:txBody>
      </p:sp>
      <p:sp>
        <p:nvSpPr>
          <p:cNvPr id="287" name="Google Shape;287;p40"/>
          <p:cNvSpPr txBox="1"/>
          <p:nvPr/>
        </p:nvSpPr>
        <p:spPr>
          <a:xfrm>
            <a:off x="914400" y="10668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pic>
        <p:nvPicPr>
          <p:cNvPr id="288" name="Google Shape;288;p40"/>
          <p:cNvPicPr preferRelativeResize="0"/>
          <p:nvPr/>
        </p:nvPicPr>
        <p:blipFill rotWithShape="1">
          <a:blip r:embed="rId3">
            <a:alphaModFix/>
          </a:blip>
          <a:srcRect b="0" l="0" r="0" t="0"/>
          <a:stretch/>
        </p:blipFill>
        <p:spPr>
          <a:xfrm>
            <a:off x="1752600" y="3581400"/>
            <a:ext cx="5876925" cy="219233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1"/>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95" name="Google Shape;295;p41"/>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Relationships</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Sites for After School Programs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South View Junior High School</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Perrysburg Middle School</a:t>
            </a:r>
            <a:endParaRPr/>
          </a:p>
          <a:p>
            <a:pPr indent="-346074" lvl="3" marL="1160462"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Corporate Volunteer Sponsors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The Daily Gazette</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Spring Valley Bank</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Main Street Booksellers</a:t>
            </a:r>
            <a:endParaRPr/>
          </a:p>
        </p:txBody>
      </p:sp>
      <p:sp>
        <p:nvSpPr>
          <p:cNvPr id="296" name="Google Shape;296;p41"/>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2"/>
          <p:cNvSpPr txBox="1"/>
          <p:nvPr>
            <p:ph type="title"/>
          </p:nvPr>
        </p:nvSpPr>
        <p:spPr>
          <a:xfrm>
            <a:off x="914400" y="1544637"/>
            <a:ext cx="7315200" cy="1579562"/>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99D0E6"/>
              </a:buClr>
              <a:buSzPts val="5400"/>
              <a:buFont typeface="Arial Black"/>
              <a:buNone/>
            </a:pPr>
            <a:r>
              <a:rPr b="0" i="0" lang="en-US" sz="5400" u="none">
                <a:solidFill>
                  <a:srgbClr val="99D0E6"/>
                </a:solidFill>
                <a:latin typeface="Arial Black"/>
                <a:ea typeface="Arial Black"/>
                <a:cs typeface="Arial Black"/>
                <a:sym typeface="Arial Black"/>
              </a:rPr>
              <a:t>About the </a:t>
            </a:r>
            <a:br>
              <a:rPr b="0" i="0" lang="en-US" sz="5400" u="none">
                <a:solidFill>
                  <a:srgbClr val="99D0E6"/>
                </a:solidFill>
                <a:latin typeface="Arial Black"/>
                <a:ea typeface="Arial Black"/>
                <a:cs typeface="Arial Black"/>
                <a:sym typeface="Arial Black"/>
              </a:rPr>
            </a:br>
            <a:r>
              <a:rPr b="0" i="0" lang="en-US" sz="5400" u="none">
                <a:solidFill>
                  <a:srgbClr val="99D0E6"/>
                </a:solidFill>
                <a:latin typeface="Arial Black"/>
                <a:ea typeface="Arial Black"/>
                <a:cs typeface="Arial Black"/>
                <a:sym typeface="Arial Black"/>
              </a:rPr>
              <a:t>Board</a:t>
            </a:r>
            <a:endParaRPr/>
          </a:p>
        </p:txBody>
      </p:sp>
      <p:sp>
        <p:nvSpPr>
          <p:cNvPr id="303" name="Google Shape;303;p42"/>
          <p:cNvSpPr/>
          <p:nvPr/>
        </p:nvSpPr>
        <p:spPr>
          <a:xfrm rot="10800000">
            <a:off x="7086600" y="0"/>
            <a:ext cx="2057400" cy="1828800"/>
          </a:xfrm>
          <a:prstGeom prst="rtTriangle">
            <a:avLst/>
          </a:prstGeom>
          <a:solidFill>
            <a:srgbClr val="4CADD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3"/>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10" name="Google Shape;310;p43"/>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Operations</a:t>
            </a:r>
            <a:endParaRPr/>
          </a:p>
          <a:p>
            <a:pPr indent="0" lvl="0" marL="44450" marR="0" rtl="0" algn="l">
              <a:lnSpc>
                <a:spcPct val="100000"/>
              </a:lnSpc>
              <a:spcBef>
                <a:spcPts val="200"/>
              </a:spcBef>
              <a:spcAft>
                <a:spcPts val="0"/>
              </a:spcAft>
              <a:buClr>
                <a:schemeClr val="lt2"/>
              </a:buClr>
              <a:buSzPts val="1000"/>
              <a:buFont typeface="Noto Sans Symbols"/>
              <a:buNone/>
            </a:pPr>
            <a:r>
              <a:t/>
            </a:r>
            <a:endParaRPr b="0" i="0" sz="1000" u="none" cap="none" strike="noStrike">
              <a:solidFill>
                <a:schemeClr val="l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Board Composition and Recruitment</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15 board members</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Three-year terms</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Maximum service of two consecutive terms</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Governance committee leads recruitment and nominating process</a:t>
            </a:r>
            <a:endParaRPr/>
          </a:p>
        </p:txBody>
      </p:sp>
      <p:sp>
        <p:nvSpPr>
          <p:cNvPr id="311" name="Google Shape;311;p43"/>
          <p:cNvSpPr txBox="1"/>
          <p:nvPr/>
        </p:nvSpPr>
        <p:spPr>
          <a:xfrm>
            <a:off x="914400" y="12192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44"/>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18" name="Google Shape;318;p44"/>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365125" lvl="0" marL="438150"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Reading List</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Bylaws</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Board policies</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Board biographies</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Prior year’s annual audit</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Budget</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Annual report</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Strategic plan</a:t>
            </a:r>
            <a:endParaRPr/>
          </a:p>
          <a:p>
            <a:pPr indent="-346074"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Case statement</a:t>
            </a:r>
            <a:endParaRPr/>
          </a:p>
        </p:txBody>
      </p:sp>
      <p:sp>
        <p:nvSpPr>
          <p:cNvPr id="319" name="Google Shape;319;p44"/>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45"/>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26" name="Google Shape;326;p45"/>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117475"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Structure</a:t>
            </a:r>
            <a:endParaRPr/>
          </a:p>
          <a:p>
            <a:pPr indent="0" lvl="0" marL="117475" marR="0" rtl="0" algn="l">
              <a:lnSpc>
                <a:spcPct val="100000"/>
              </a:lnSpc>
              <a:spcBef>
                <a:spcPts val="0"/>
              </a:spcBef>
              <a:spcAft>
                <a:spcPts val="0"/>
              </a:spcAft>
              <a:buClr>
                <a:schemeClr val="lt2"/>
              </a:buClr>
              <a:buSzPts val="1000"/>
              <a:buFont typeface="Noto Sans Symbols"/>
              <a:buNone/>
            </a:pPr>
            <a:r>
              <a:t/>
            </a:r>
            <a:endParaRPr b="0" i="0" sz="1000" u="none" cap="none" strike="noStrike">
              <a:solidFill>
                <a:schemeClr val="l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Board Officers</a:t>
            </a:r>
            <a:endParaRPr/>
          </a:p>
          <a:p>
            <a:pPr indent="-342899"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Frank Navaro, board chair </a:t>
            </a:r>
            <a:endParaRPr/>
          </a:p>
          <a:p>
            <a:pPr indent="-342899"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Stella Jarvis, vice chair</a:t>
            </a:r>
            <a:endParaRPr/>
          </a:p>
          <a:p>
            <a:pPr indent="-342899"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Gretta Smith, treasurer</a:t>
            </a:r>
            <a:endParaRPr/>
          </a:p>
          <a:p>
            <a:pPr indent="-342899" lvl="2"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Jeffrey Marx, secretary</a:t>
            </a:r>
            <a:endParaRPr/>
          </a:p>
        </p:txBody>
      </p:sp>
      <p:sp>
        <p:nvSpPr>
          <p:cNvPr id="327" name="Google Shape;327;p45"/>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46"/>
          <p:cNvSpPr txBox="1"/>
          <p:nvPr>
            <p:ph type="title"/>
          </p:nvPr>
        </p:nvSpPr>
        <p:spPr>
          <a:xfrm>
            <a:off x="76200" y="141287"/>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34" name="Google Shape;334;p46"/>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Structure</a:t>
            </a:r>
            <a:endParaRPr/>
          </a:p>
          <a:p>
            <a:pPr indent="0" lvl="0" marL="44450" marR="0" rtl="0" algn="l">
              <a:lnSpc>
                <a:spcPct val="100000"/>
              </a:lnSpc>
              <a:spcBef>
                <a:spcPts val="200"/>
              </a:spcBef>
              <a:spcAft>
                <a:spcPts val="0"/>
              </a:spcAft>
              <a:buClr>
                <a:schemeClr val="lt2"/>
              </a:buClr>
              <a:buSzPts val="1000"/>
              <a:buFont typeface="Noto Sans Symbols"/>
              <a:buNone/>
            </a:pPr>
            <a:r>
              <a:t/>
            </a:r>
            <a:endParaRPr b="0" i="0" sz="1000" u="none" cap="none" strike="noStrike">
              <a:solidFill>
                <a:schemeClr val="l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Committees</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Executive committee, Stella Jarvis, chair</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Governance committee, Jan Johnson, chair</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Finance committee, Charlie Preston, chair</a:t>
            </a:r>
            <a:endParaRPr/>
          </a:p>
        </p:txBody>
      </p:sp>
      <p:sp>
        <p:nvSpPr>
          <p:cNvPr id="335" name="Google Shape;335;p46"/>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9"/>
          <p:cNvSpPr txBox="1"/>
          <p:nvPr>
            <p:ph type="title"/>
          </p:nvPr>
        </p:nvSpPr>
        <p:spPr>
          <a:xfrm>
            <a:off x="914400" y="1544637"/>
            <a:ext cx="7315200" cy="1655762"/>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99D0E6"/>
              </a:buClr>
              <a:buSzPts val="5400"/>
              <a:buFont typeface="Arial Black"/>
              <a:buNone/>
            </a:pPr>
            <a:r>
              <a:rPr b="0" i="0" lang="en-US" sz="5400" u="none">
                <a:solidFill>
                  <a:srgbClr val="99D0E6"/>
                </a:solidFill>
                <a:latin typeface="Arial Black"/>
                <a:ea typeface="Arial Black"/>
                <a:cs typeface="Arial Black"/>
                <a:sym typeface="Arial Black"/>
              </a:rPr>
              <a:t>Overview of the</a:t>
            </a:r>
            <a:br>
              <a:rPr b="0" i="0" lang="en-US" sz="5400" u="none">
                <a:solidFill>
                  <a:srgbClr val="99D0E6"/>
                </a:solidFill>
                <a:latin typeface="Arial Black"/>
                <a:ea typeface="Arial Black"/>
                <a:cs typeface="Arial Black"/>
                <a:sym typeface="Arial Black"/>
              </a:rPr>
            </a:br>
            <a:r>
              <a:rPr b="0" i="0" lang="en-US" sz="5400" u="none">
                <a:solidFill>
                  <a:srgbClr val="99D0E6"/>
                </a:solidFill>
                <a:latin typeface="Arial Black"/>
                <a:ea typeface="Arial Black"/>
                <a:cs typeface="Arial Black"/>
                <a:sym typeface="Arial Black"/>
              </a:rPr>
              <a:t>Nonprofit Sector</a:t>
            </a:r>
            <a:endParaRPr/>
          </a:p>
        </p:txBody>
      </p:sp>
      <p:sp>
        <p:nvSpPr>
          <p:cNvPr id="203" name="Google Shape;203;p29"/>
          <p:cNvSpPr/>
          <p:nvPr/>
        </p:nvSpPr>
        <p:spPr>
          <a:xfrm rot="10800000">
            <a:off x="7086600" y="0"/>
            <a:ext cx="2057400" cy="1828800"/>
          </a:xfrm>
          <a:prstGeom prst="rtTriangle">
            <a:avLst/>
          </a:prstGeom>
          <a:solidFill>
            <a:srgbClr val="4CADD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47"/>
          <p:cNvSpPr txBox="1"/>
          <p:nvPr>
            <p:ph type="title"/>
          </p:nvPr>
        </p:nvSpPr>
        <p:spPr>
          <a:xfrm>
            <a:off x="76200" y="141287"/>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42" name="Google Shape;342;p47"/>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Structure</a:t>
            </a:r>
            <a:endParaRPr/>
          </a:p>
          <a:p>
            <a:pPr indent="0" lvl="0" marL="44450" marR="0" rtl="0" algn="l">
              <a:lnSpc>
                <a:spcPct val="100000"/>
              </a:lnSpc>
              <a:spcBef>
                <a:spcPts val="200"/>
              </a:spcBef>
              <a:spcAft>
                <a:spcPts val="0"/>
              </a:spcAft>
              <a:buClr>
                <a:schemeClr val="lt2"/>
              </a:buClr>
              <a:buSzPts val="1000"/>
              <a:buFont typeface="Noto Sans Symbols"/>
              <a:buNone/>
            </a:pPr>
            <a:r>
              <a:t/>
            </a:r>
            <a:endParaRPr b="0" i="0" sz="1000" u="none" cap="none" strike="noStrike">
              <a:solidFill>
                <a:schemeClr val="l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Task Forces</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Annual fundraising dinner, Jeffrey Marx, chair</a:t>
            </a:r>
            <a:endParaRPr/>
          </a:p>
          <a:p>
            <a:pPr indent="-346074" lvl="3" marL="1160462"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CEO selection, Gretta Smith, chair</a:t>
            </a:r>
            <a:endParaRPr/>
          </a:p>
        </p:txBody>
      </p:sp>
      <p:sp>
        <p:nvSpPr>
          <p:cNvPr id="343" name="Google Shape;343;p47"/>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8"/>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50" name="Google Shape;350;p48"/>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Consultants</a:t>
            </a:r>
            <a:endParaRPr/>
          </a:p>
          <a:p>
            <a:pPr indent="0" lvl="0" marL="44450" marR="0" rtl="0" algn="l">
              <a:lnSpc>
                <a:spcPct val="100000"/>
              </a:lnSpc>
              <a:spcBef>
                <a:spcPts val="200"/>
              </a:spcBef>
              <a:spcAft>
                <a:spcPts val="0"/>
              </a:spcAft>
              <a:buClr>
                <a:schemeClr val="lt2"/>
              </a:buClr>
              <a:buSzPts val="1000"/>
              <a:buFont typeface="Noto Sans Symbols"/>
              <a:buNone/>
            </a:pPr>
            <a:r>
              <a:t/>
            </a:r>
            <a:endParaRPr b="0" i="0" sz="1000" u="none" cap="none" strike="noStrike">
              <a:solidFill>
                <a:schemeClr val="l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Legal counsel, Peter Nunez, Esq.</a:t>
            </a:r>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Auditor, Valerie Lourdes, CPA</a:t>
            </a:r>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Fundraising consultant, Jane Sofas, CFRE</a:t>
            </a:r>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Investment manager, Sylvia Grant</a:t>
            </a:r>
            <a:endParaRPr/>
          </a:p>
        </p:txBody>
      </p:sp>
      <p:sp>
        <p:nvSpPr>
          <p:cNvPr id="351" name="Google Shape;351;p48"/>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49"/>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About the Board</a:t>
            </a:r>
            <a:endParaRPr/>
          </a:p>
        </p:txBody>
      </p:sp>
      <p:sp>
        <p:nvSpPr>
          <p:cNvPr id="358" name="Google Shape;358;p49"/>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Board Calendar</a:t>
            </a:r>
            <a:endParaRPr/>
          </a:p>
          <a:p>
            <a:pPr indent="0" lvl="0" marL="44450" marR="0" rtl="0" algn="l">
              <a:lnSpc>
                <a:spcPct val="100000"/>
              </a:lnSpc>
              <a:spcBef>
                <a:spcPts val="200"/>
              </a:spcBef>
              <a:spcAft>
                <a:spcPts val="0"/>
              </a:spcAft>
              <a:buClr>
                <a:schemeClr val="lt2"/>
              </a:buClr>
              <a:buSzPts val="1000"/>
              <a:buFont typeface="Noto Sans Symbols"/>
              <a:buNone/>
            </a:pPr>
            <a:r>
              <a:rPr b="0" i="0" lang="en-US" sz="1000" u="none" cap="none" strike="noStrike">
                <a:solidFill>
                  <a:schemeClr val="lt1"/>
                </a:solidFill>
                <a:latin typeface="Arial"/>
                <a:ea typeface="Arial"/>
                <a:cs typeface="Arial"/>
                <a:sym typeface="Arial"/>
              </a:rPr>
              <a:t>	</a:t>
            </a:r>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Board meetings / dates</a:t>
            </a:r>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Fundraising events / dates</a:t>
            </a:r>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Chief executive performance evaluation / date</a:t>
            </a:r>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Annual retreat / date</a:t>
            </a:r>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lt1"/>
                </a:solidFill>
                <a:latin typeface="Arial"/>
                <a:ea typeface="Arial"/>
                <a:cs typeface="Arial"/>
                <a:sym typeface="Arial"/>
              </a:rPr>
              <a:t>Annual audit / date</a:t>
            </a:r>
            <a:endParaRPr/>
          </a:p>
        </p:txBody>
      </p:sp>
      <p:sp>
        <p:nvSpPr>
          <p:cNvPr id="359" name="Google Shape;359;p49"/>
          <p:cNvSpPr txBox="1"/>
          <p:nvPr/>
        </p:nvSpPr>
        <p:spPr>
          <a:xfrm>
            <a:off x="914400" y="11430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1" lang="en-US" sz="1400" u="none">
                <a:solidFill>
                  <a:schemeClr val="lt1"/>
                </a:solidFill>
                <a:latin typeface="Arial"/>
                <a:ea typeface="Arial"/>
                <a:cs typeface="Arial"/>
                <a:sym typeface="Arial"/>
              </a:rPr>
              <a:t>(Sample)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364" name="Shape 364"/>
        <p:cNvGrpSpPr/>
        <p:nvPr/>
      </p:nvGrpSpPr>
      <p:grpSpPr>
        <a:xfrm>
          <a:off x="0" y="0"/>
          <a:ext cx="0" cy="0"/>
          <a:chOff x="0" y="0"/>
          <a:chExt cx="0" cy="0"/>
        </a:xfrm>
      </p:grpSpPr>
      <p:sp>
        <p:nvSpPr>
          <p:cNvPr id="365" name="Google Shape;365;p50"/>
          <p:cNvSpPr txBox="1"/>
          <p:nvPr/>
        </p:nvSpPr>
        <p:spPr>
          <a:xfrm>
            <a:off x="1066800" y="2057400"/>
            <a:ext cx="6400800" cy="2819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
        <p:nvSpPr>
          <p:cNvPr id="366" name="Google Shape;366;p50"/>
          <p:cNvSpPr txBox="1"/>
          <p:nvPr>
            <p:ph type="title"/>
          </p:nvPr>
        </p:nvSpPr>
        <p:spPr>
          <a:xfrm>
            <a:off x="914400" y="1544637"/>
            <a:ext cx="7315200" cy="2570162"/>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267999"/>
              </a:buClr>
              <a:buSzPts val="5400"/>
              <a:buFont typeface="Arial Black"/>
              <a:buNone/>
            </a:pPr>
            <a:r>
              <a:rPr b="0" i="0" lang="en-US" sz="5400" u="none">
                <a:solidFill>
                  <a:srgbClr val="267999"/>
                </a:solidFill>
                <a:latin typeface="Arial Black"/>
                <a:ea typeface="Arial Black"/>
                <a:cs typeface="Arial Black"/>
                <a:sym typeface="Arial Black"/>
              </a:rPr>
              <a:t>Board</a:t>
            </a:r>
            <a:br>
              <a:rPr b="0" i="0" lang="en-US" sz="5400" u="none">
                <a:solidFill>
                  <a:srgbClr val="267999"/>
                </a:solidFill>
                <a:latin typeface="Arial Black"/>
                <a:ea typeface="Arial Black"/>
                <a:cs typeface="Arial Black"/>
                <a:sym typeface="Arial Black"/>
              </a:rPr>
            </a:br>
            <a:r>
              <a:rPr b="0" i="0" lang="en-US" sz="5400" u="none">
                <a:solidFill>
                  <a:srgbClr val="267999"/>
                </a:solidFill>
                <a:latin typeface="Arial Black"/>
                <a:ea typeface="Arial Black"/>
                <a:cs typeface="Arial Black"/>
                <a:sym typeface="Arial Black"/>
              </a:rPr>
              <a:t>Roles and</a:t>
            </a:r>
            <a:br>
              <a:rPr b="0" i="0" lang="en-US" sz="5400" u="none">
                <a:solidFill>
                  <a:srgbClr val="267999"/>
                </a:solidFill>
                <a:latin typeface="Arial Black"/>
                <a:ea typeface="Arial Black"/>
                <a:cs typeface="Arial Black"/>
                <a:sym typeface="Arial Black"/>
              </a:rPr>
            </a:br>
            <a:r>
              <a:rPr b="0" i="0" lang="en-US" sz="5400" u="none">
                <a:solidFill>
                  <a:srgbClr val="267999"/>
                </a:solidFill>
                <a:latin typeface="Arial Black"/>
                <a:ea typeface="Arial Black"/>
                <a:cs typeface="Arial Black"/>
                <a:sym typeface="Arial Black"/>
              </a:rPr>
              <a:t>Responsibilities</a:t>
            </a:r>
            <a:endParaRPr/>
          </a:p>
        </p:txBody>
      </p:sp>
      <p:sp>
        <p:nvSpPr>
          <p:cNvPr id="367" name="Google Shape;367;p50"/>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51"/>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374" name="Google Shape;374;p51"/>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Key Roles of the Board</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accent1"/>
                </a:solidFill>
                <a:latin typeface="Arial"/>
                <a:ea typeface="Arial"/>
                <a:cs typeface="Arial"/>
                <a:sym typeface="Arial"/>
              </a:rPr>
              <a:t>Set Organizational Direction</a:t>
            </a:r>
            <a:endParaRPr/>
          </a:p>
          <a:p>
            <a:pPr indent="-273050" lvl="1" marL="438150"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accen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accent1"/>
                </a:solidFill>
                <a:latin typeface="Arial"/>
                <a:ea typeface="Arial"/>
                <a:cs typeface="Arial"/>
                <a:sym typeface="Arial"/>
              </a:rPr>
              <a:t>Provide Oversight</a:t>
            </a:r>
            <a:endParaRPr/>
          </a:p>
          <a:p>
            <a:pPr indent="-273050" lvl="1" marL="438150"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accent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accent1"/>
                </a:solidFill>
                <a:latin typeface="Arial"/>
                <a:ea typeface="Arial"/>
                <a:cs typeface="Arial"/>
                <a:sym typeface="Arial"/>
              </a:rPr>
              <a:t>Ensure Necessary Resources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52"/>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381" name="Google Shape;381;p52"/>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Board Role</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1" i="0" lang="en-US" sz="2400" u="none" cap="none" strike="noStrike">
                <a:solidFill>
                  <a:schemeClr val="accent1"/>
                </a:solidFill>
                <a:latin typeface="Arial"/>
                <a:ea typeface="Arial"/>
                <a:cs typeface="Arial"/>
                <a:sym typeface="Arial"/>
              </a:rPr>
              <a:t>Set Organizational Direction</a:t>
            </a:r>
            <a:endParaRPr/>
          </a:p>
          <a:p>
            <a:pPr indent="-182562" lvl="2" marL="685800"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dk1"/>
                </a:solidFill>
                <a:latin typeface="Arial"/>
                <a:ea typeface="Arial"/>
                <a:cs typeface="Arial"/>
                <a:sym typeface="Arial"/>
              </a:rPr>
              <a:t>Responsibilities: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Participate in regular strategic planning</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Determine organization’s mission</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Set the vision for the future</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Establish organizational values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Set major goals and develop strategies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Approve operational or annual plans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53"/>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388" name="Google Shape;388;p53"/>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Board Role</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1" i="0" lang="en-US" sz="2400" u="none" cap="none" strike="noStrike">
                <a:solidFill>
                  <a:schemeClr val="accent1"/>
                </a:solidFill>
                <a:latin typeface="Arial"/>
                <a:ea typeface="Arial"/>
                <a:cs typeface="Arial"/>
                <a:sym typeface="Arial"/>
              </a:rPr>
              <a:t>Ensure Necessary Resources</a:t>
            </a:r>
            <a:endParaRPr/>
          </a:p>
          <a:p>
            <a:pPr indent="-182562" lvl="2" marL="685800" marR="0" rtl="0" algn="l">
              <a:lnSpc>
                <a:spcPct val="100000"/>
              </a:lnSpc>
              <a:spcBef>
                <a:spcPts val="160"/>
              </a:spcBef>
              <a:spcAft>
                <a:spcPts val="0"/>
              </a:spcAft>
              <a:buClr>
                <a:schemeClr val="dk2"/>
              </a:buClr>
              <a:buSzPts val="800"/>
              <a:buFont typeface="Noto Sans Symbols"/>
              <a:buNone/>
            </a:pPr>
            <a:r>
              <a:t/>
            </a:r>
            <a:endParaRPr b="1" i="0" sz="800" u="none" cap="none" strike="noStrike">
              <a:solidFill>
                <a:schemeClr val="lt2"/>
              </a:solidFill>
              <a:latin typeface="Arial"/>
              <a:ea typeface="Arial"/>
              <a:cs typeface="Arial"/>
              <a:sym typeface="Arial"/>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dk1"/>
                </a:solidFill>
                <a:latin typeface="Arial"/>
                <a:ea typeface="Arial"/>
                <a:cs typeface="Arial"/>
                <a:sym typeface="Arial"/>
              </a:rPr>
              <a:t>Responsibilities: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Hire, oversee and support executive leadership</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Ensure adequate financial resources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Enhance the organization’s public standing and advocate for the mission</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Ensure the presence of a capable and responsible board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4"/>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395" name="Google Shape;395;p54"/>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Board Role</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1" i="0" lang="en-US" sz="2400" u="none" cap="none" strike="noStrike">
                <a:solidFill>
                  <a:schemeClr val="accent1"/>
                </a:solidFill>
                <a:latin typeface="Arial"/>
                <a:ea typeface="Arial"/>
                <a:cs typeface="Arial"/>
                <a:sym typeface="Arial"/>
              </a:rPr>
              <a:t>Provide Oversight</a:t>
            </a:r>
            <a:endParaRPr/>
          </a:p>
          <a:p>
            <a:pPr indent="-182562" lvl="2" marL="685800" marR="0" rtl="0" algn="l">
              <a:lnSpc>
                <a:spcPct val="10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dk1"/>
                </a:solidFill>
                <a:latin typeface="Arial"/>
                <a:ea typeface="Arial"/>
                <a:cs typeface="Arial"/>
                <a:sym typeface="Arial"/>
              </a:rPr>
              <a:t>Responsibilities: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Oversee financial management</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Minimize exposure to risk</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Measure progress against the strategic plan</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Monitor and evaluate programs and services</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Provide legal and moral oversight</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Formally evaluate the chief executive (annually)</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Evaluate itself (every two to three years)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55"/>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03" name="Google Shape;403;p55"/>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9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Legal and Moral Oversight</a:t>
            </a:r>
            <a:endParaRPr/>
          </a:p>
          <a:p>
            <a:pPr indent="0" lvl="0" marL="117475" marR="0" rtl="0" algn="l">
              <a:lnSpc>
                <a:spcPct val="90000"/>
              </a:lnSpc>
              <a:spcBef>
                <a:spcPts val="0"/>
              </a:spcBef>
              <a:spcAft>
                <a:spcPts val="0"/>
              </a:spcAft>
              <a:buClr>
                <a:schemeClr val="dk2"/>
              </a:buClr>
              <a:buSzPts val="1800"/>
              <a:buFont typeface="Noto Sans Symbols"/>
              <a:buNone/>
            </a:pPr>
            <a:r>
              <a:t/>
            </a:r>
            <a:endParaRPr b="0" i="0" sz="1800" u="none">
              <a:solidFill>
                <a:schemeClr val="dk1"/>
              </a:solidFill>
              <a:latin typeface="Arial"/>
              <a:ea typeface="Arial"/>
              <a:cs typeface="Arial"/>
              <a:sym typeface="Arial"/>
            </a:endParaRPr>
          </a:p>
          <a:p>
            <a:pPr indent="-152400" lvl="0" marL="117475" marR="0" rtl="0" algn="l">
              <a:lnSpc>
                <a:spcPct val="90000"/>
              </a:lnSpc>
              <a:spcBef>
                <a:spcPts val="0"/>
              </a:spcBef>
              <a:spcAft>
                <a:spcPts val="0"/>
              </a:spcAft>
              <a:buClr>
                <a:srgbClr val="F54C00"/>
              </a:buClr>
              <a:buSzPts val="2400"/>
              <a:buFont typeface="Noto Sans Symbols"/>
              <a:buChar char="▪"/>
            </a:pPr>
            <a:r>
              <a:rPr b="0" i="0" lang="en-US" sz="2400" u="none">
                <a:solidFill>
                  <a:schemeClr val="dk1"/>
                </a:solidFill>
                <a:latin typeface="Arial"/>
                <a:ea typeface="Arial"/>
                <a:cs typeface="Arial"/>
                <a:sym typeface="Arial"/>
              </a:rPr>
              <a:t>Ensure compliance with legal requirements</a:t>
            </a:r>
            <a:endParaRPr/>
          </a:p>
          <a:p>
            <a:pPr indent="0" lvl="0" marL="117475" marR="0" rtl="0" algn="l">
              <a:lnSpc>
                <a:spcPct val="90000"/>
              </a:lnSpc>
              <a:spcBef>
                <a:spcPts val="0"/>
              </a:spcBef>
              <a:spcAft>
                <a:spcPts val="0"/>
              </a:spcAft>
              <a:buClr>
                <a:schemeClr val="dk2"/>
              </a:buClr>
              <a:buSzPts val="800"/>
              <a:buFont typeface="Noto Sans Symbols"/>
              <a:buNone/>
            </a:pPr>
            <a:r>
              <a:t/>
            </a:r>
            <a:endParaRPr b="0" i="0" sz="800" u="non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Articulate and safeguard organizational values</a:t>
            </a:r>
            <a:endParaRPr/>
          </a:p>
          <a:p>
            <a:pPr indent="-342900" lvl="2" marL="1155700" marR="0" rtl="0" algn="l">
              <a:lnSpc>
                <a:spcPct val="9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Avoid or, if necessary, manage conflicts of interest</a:t>
            </a:r>
            <a:endParaRPr/>
          </a:p>
          <a:p>
            <a:pPr indent="-342900" lvl="2" marL="1155700" marR="0" rtl="0" algn="l">
              <a:lnSpc>
                <a:spcPct val="9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Hold everyone associated with the organization accountable</a:t>
            </a:r>
            <a:endParaRPr/>
          </a:p>
          <a:p>
            <a:pPr indent="-342900" lvl="2" marL="1155700" marR="0" rtl="0" algn="l">
              <a:lnSpc>
                <a:spcPct val="9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Paid staff and volunteers</a:t>
            </a:r>
            <a:endParaRPr/>
          </a:p>
          <a:p>
            <a:pPr indent="-342900" lvl="2" marL="1155700" marR="0" rtl="0" algn="l">
              <a:lnSpc>
                <a:spcPct val="9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Board and board members</a:t>
            </a:r>
            <a:endParaRPr/>
          </a:p>
        </p:txBody>
      </p:sp>
      <p:sp>
        <p:nvSpPr>
          <p:cNvPr id="404" name="Google Shape;404;p55"/>
          <p:cNvSpPr txBox="1"/>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56"/>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11" name="Google Shape;411;p56"/>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Individual Board Member Responsibilities</a:t>
            </a:r>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Act in Accordance With Legal Standards</a:t>
            </a:r>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accent1"/>
                </a:solidFill>
                <a:latin typeface="Arial"/>
                <a:ea typeface="Arial"/>
                <a:cs typeface="Arial"/>
                <a:sym typeface="Arial"/>
              </a:rPr>
              <a:t>Duty of Care</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Stay informed and ask questions</a:t>
            </a:r>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accent1"/>
                </a:solidFill>
                <a:latin typeface="Arial"/>
                <a:ea typeface="Arial"/>
                <a:cs typeface="Arial"/>
                <a:sym typeface="Arial"/>
              </a:rPr>
              <a:t>Duty of Loyalty</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Show undivided allegiance to organization’s welfare</a:t>
            </a:r>
            <a:endParaRPr/>
          </a:p>
          <a:p>
            <a:pPr indent="-182562" lvl="2" marL="685800" marR="0" rtl="0" algn="l">
              <a:lnSpc>
                <a:spcPct val="100000"/>
              </a:lnSpc>
              <a:spcBef>
                <a:spcPts val="440"/>
              </a:spcBef>
              <a:spcAft>
                <a:spcPts val="0"/>
              </a:spcAft>
              <a:buClr>
                <a:schemeClr val="dk2"/>
              </a:buClr>
              <a:buSzPts val="2200"/>
              <a:buFont typeface="Noto Sans Symbols"/>
              <a:buNone/>
            </a:pPr>
            <a:r>
              <a:rPr b="0" i="0" lang="en-US" sz="2200" u="none" cap="none" strike="noStrike">
                <a:solidFill>
                  <a:schemeClr val="accent1"/>
                </a:solidFill>
                <a:latin typeface="Arial"/>
                <a:ea typeface="Arial"/>
                <a:cs typeface="Arial"/>
                <a:sym typeface="Arial"/>
              </a:rPr>
              <a:t>Duty of Obedience</a:t>
            </a:r>
            <a:endParaRPr/>
          </a:p>
          <a:p>
            <a:pPr indent="-346074" lvl="3" marL="1160462"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Stay faithful to the organization’s mission</a:t>
            </a:r>
            <a:endParaRPr/>
          </a:p>
        </p:txBody>
      </p:sp>
      <p:sp>
        <p:nvSpPr>
          <p:cNvPr id="412" name="Google Shape;412;p56"/>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0"/>
          <p:cNvSpPr txBox="1"/>
          <p:nvPr>
            <p:ph type="title"/>
          </p:nvPr>
        </p:nvSpPr>
        <p:spPr>
          <a:xfrm>
            <a:off x="76200" y="228600"/>
            <a:ext cx="7315200" cy="7731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Overview of the Nonprofit Sector</a:t>
            </a:r>
            <a:endParaRPr/>
          </a:p>
        </p:txBody>
      </p:sp>
      <p:sp>
        <p:nvSpPr>
          <p:cNvPr id="210" name="Google Shape;210;p30"/>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America’s Three Sectors</a:t>
            </a:r>
            <a:endParaRPr/>
          </a:p>
          <a:p>
            <a:pPr indent="0" lvl="0" marL="117475" marR="0" rtl="0" algn="l">
              <a:lnSpc>
                <a:spcPct val="100000"/>
              </a:lnSpc>
              <a:spcBef>
                <a:spcPts val="0"/>
              </a:spcBef>
              <a:spcAft>
                <a:spcPts val="0"/>
              </a:spcAft>
              <a:buClr>
                <a:schemeClr val="lt2"/>
              </a:buClr>
              <a:buSzPts val="1500"/>
              <a:buFont typeface="Noto Sans Symbols"/>
              <a:buNone/>
            </a:pPr>
            <a:r>
              <a:t/>
            </a:r>
            <a:endParaRPr b="0" i="0" sz="15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Private Sector</a:t>
            </a:r>
            <a:endParaRPr b="0" i="0" sz="2400" u="none" cap="none" strike="noStrike">
              <a:solidFill>
                <a:srgbClr val="FFCC66"/>
              </a:solidFill>
              <a:latin typeface="Arial"/>
              <a:ea typeface="Arial"/>
              <a:cs typeface="Arial"/>
              <a:sym typeface="Arial"/>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Business and industry</a:t>
            </a:r>
            <a:endParaRPr/>
          </a:p>
          <a:p>
            <a:pPr indent="-342900" lvl="2" marL="1155700" marR="0" rtl="0" algn="l">
              <a:lnSpc>
                <a:spcPct val="10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Public Sector</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Government and public educational systems</a:t>
            </a:r>
            <a:endParaRPr/>
          </a:p>
          <a:p>
            <a:pPr indent="-342900" lvl="2" marL="1155700" marR="0" rtl="0" algn="l">
              <a:lnSpc>
                <a:spcPct val="10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Nonprofit Sector</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Charitable organizations, membership associations, professional societies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57"/>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19" name="Google Shape;419;p57"/>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Autofit/>
          </a:bodyPr>
          <a:lstStyle/>
          <a:p>
            <a:pPr indent="0" lvl="0" marL="44450"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Individual Board Member Responsibilities</a:t>
            </a:r>
            <a:endParaRPr b="0" i="0" sz="2000" u="none">
              <a:solidFill>
                <a:schemeClr val="dk1"/>
              </a:solidFill>
              <a:latin typeface="Arial"/>
              <a:ea typeface="Arial"/>
              <a:cs typeface="Arial"/>
              <a:sym typeface="Arial"/>
            </a:endParaRPr>
          </a:p>
          <a:p>
            <a:pPr indent="0" lvl="0" marL="44450" marR="0" rtl="0" algn="l">
              <a:lnSpc>
                <a:spcPct val="100000"/>
              </a:lnSpc>
              <a:spcBef>
                <a:spcPts val="20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Participate in the governance of the organization</a:t>
            </a:r>
            <a:endParaRPr/>
          </a:p>
          <a:p>
            <a:pPr indent="-273050" lvl="2" marL="438150" marR="0" rtl="0" algn="l">
              <a:lnSpc>
                <a:spcPct val="10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Work on committees and task forces</a:t>
            </a:r>
            <a:endParaRPr/>
          </a:p>
          <a:p>
            <a:pPr indent="-273050" lvl="2" marL="438150" marR="0" rtl="0" algn="l">
              <a:lnSpc>
                <a:spcPct val="10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Volunteer services to the organization outside of board work</a:t>
            </a:r>
            <a:endParaRPr/>
          </a:p>
          <a:p>
            <a:pPr indent="-273050" lvl="2" marL="438150" marR="0" rtl="0" algn="l">
              <a:lnSpc>
                <a:spcPct val="10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273050" lvl="2"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Serve as ambassadors to the community</a:t>
            </a:r>
            <a:endParaRPr/>
          </a:p>
        </p:txBody>
      </p:sp>
      <p:sp>
        <p:nvSpPr>
          <p:cNvPr id="420" name="Google Shape;420;p57"/>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58"/>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27" name="Google Shape;427;p58"/>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Individual Board Member Responsibilities</a:t>
            </a:r>
            <a:endParaRPr/>
          </a:p>
          <a:p>
            <a:pPr indent="0" lvl="0" marL="117475" marR="0" rtl="0" algn="l">
              <a:lnSpc>
                <a:spcPct val="100000"/>
              </a:lnSpc>
              <a:spcBef>
                <a:spcPts val="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273050" lvl="1" marL="438150" marR="0" rtl="0" algn="l">
              <a:lnSpc>
                <a:spcPct val="100000"/>
              </a:lnSpc>
              <a:spcBef>
                <a:spcPts val="48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Participate in Fundraising Activities</a:t>
            </a:r>
            <a:endParaRPr/>
          </a:p>
          <a:p>
            <a:pPr indent="-273050" lvl="1" marL="438150" marR="0" rtl="0" algn="l">
              <a:lnSpc>
                <a:spcPct val="100000"/>
              </a:lnSpc>
              <a:spcBef>
                <a:spcPts val="12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Make a personal financial contribution</a:t>
            </a:r>
            <a:endParaRPr/>
          </a:p>
          <a:p>
            <a:pPr indent="-342900" lvl="2" marL="1155700"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Provide names of potential donors</a:t>
            </a:r>
            <a:endParaRPr/>
          </a:p>
          <a:p>
            <a:pPr indent="-342900" lvl="2" marL="1155700"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Visit funders</a:t>
            </a:r>
            <a:endParaRPr/>
          </a:p>
          <a:p>
            <a:pPr indent="-342900" lvl="2" marL="1155700"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Write thank-you notes</a:t>
            </a:r>
            <a:endParaRPr/>
          </a:p>
          <a:p>
            <a:pPr indent="-342900" lvl="2" marL="1155700"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Attend fundraising events</a:t>
            </a:r>
            <a:endParaRPr/>
          </a:p>
          <a:p>
            <a:pPr indent="-342900" lvl="2" marL="1155700"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Act as a resource to director of development and </a:t>
            </a:r>
            <a:br>
              <a:rPr b="0" i="0" lang="en-US" sz="2000" u="none" cap="none" strike="noStrike">
                <a:solidFill>
                  <a:schemeClr val="dk1"/>
                </a:solidFill>
                <a:latin typeface="Arial"/>
                <a:ea typeface="Arial"/>
                <a:cs typeface="Arial"/>
                <a:sym typeface="Arial"/>
              </a:rPr>
            </a:br>
            <a:r>
              <a:rPr b="0" i="0" lang="en-US" sz="2000" u="none" cap="none" strike="noStrike">
                <a:solidFill>
                  <a:schemeClr val="dk1"/>
                </a:solidFill>
                <a:latin typeface="Arial"/>
                <a:ea typeface="Arial"/>
                <a:cs typeface="Arial"/>
                <a:sym typeface="Arial"/>
              </a:rPr>
              <a:t>chief executive</a:t>
            </a:r>
            <a:endParaRPr/>
          </a:p>
        </p:txBody>
      </p:sp>
      <p:sp>
        <p:nvSpPr>
          <p:cNvPr id="428" name="Google Shape;428;p58"/>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59"/>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36" name="Google Shape;436;p59"/>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9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Additional Ways to Serve: Ambassador</a:t>
            </a:r>
            <a:endParaRPr b="0" i="0" sz="3200" u="none">
              <a:solidFill>
                <a:schemeClr val="dk1"/>
              </a:solidFill>
              <a:latin typeface="Arial"/>
              <a:ea typeface="Arial"/>
              <a:cs typeface="Arial"/>
              <a:sym typeface="Arial"/>
            </a:endParaRPr>
          </a:p>
          <a:p>
            <a:pPr indent="0" lvl="0" marL="117475" marR="0" rtl="0" algn="l">
              <a:lnSpc>
                <a:spcPct val="90000"/>
              </a:lnSpc>
              <a:spcBef>
                <a:spcPts val="0"/>
              </a:spcBef>
              <a:spcAft>
                <a:spcPts val="0"/>
              </a:spcAft>
              <a:buClr>
                <a:schemeClr val="dk2"/>
              </a:buClr>
              <a:buSzPts val="2000"/>
              <a:buFont typeface="Noto Sans Symbols"/>
              <a:buNone/>
            </a:pPr>
            <a:r>
              <a:t/>
            </a:r>
            <a:endParaRPr b="0" i="0" sz="2000" u="non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Secondary importance to governance, but strongly recommended</a:t>
            </a:r>
            <a:endParaRPr/>
          </a:p>
          <a:p>
            <a:pPr indent="-273050" lvl="1" marL="438150" marR="0" rtl="0" algn="l">
              <a:lnSpc>
                <a:spcPct val="90000"/>
              </a:lnSpc>
              <a:spcBef>
                <a:spcPts val="0"/>
              </a:spcBef>
              <a:spcAft>
                <a:spcPts val="0"/>
              </a:spcAft>
              <a:buClr>
                <a:schemeClr val="dk2"/>
              </a:buClr>
              <a:buSzPts val="600"/>
              <a:buFont typeface="Noto Sans Symbols"/>
              <a:buNone/>
            </a:pPr>
            <a:r>
              <a:t/>
            </a:r>
            <a:endParaRPr b="0" i="0" sz="600" u="none" cap="none" strike="noStrike">
              <a:solidFill>
                <a:schemeClr val="dk1"/>
              </a:solidFill>
              <a:latin typeface="Arial"/>
              <a:ea typeface="Arial"/>
              <a:cs typeface="Arial"/>
              <a:sym typeface="Arial"/>
            </a:endParaRPr>
          </a:p>
          <a:p>
            <a:pPr indent="-346074" lvl="3"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Board members are in a better position to do this than others (more authority / clout)</a:t>
            </a:r>
            <a:endParaRPr/>
          </a:p>
          <a:p>
            <a:pPr indent="-346074" lvl="3" marL="1160462" marR="0" rtl="0" algn="l">
              <a:lnSpc>
                <a:spcPct val="9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346074" lvl="3"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Organizational sustainability is critical</a:t>
            </a:r>
            <a:endParaRPr/>
          </a:p>
          <a:p>
            <a:pPr indent="0" lvl="0" marL="117475" marR="0" rtl="0" algn="l">
              <a:lnSpc>
                <a:spcPct val="90000"/>
              </a:lnSpc>
              <a:spcBef>
                <a:spcPts val="0"/>
              </a:spcBef>
              <a:spcAft>
                <a:spcPts val="0"/>
              </a:spcAft>
              <a:buClr>
                <a:srgbClr val="F54C00"/>
              </a:buClr>
              <a:buSzPts val="2000"/>
              <a:buFont typeface="Noto Sans Symbols"/>
              <a:buNone/>
            </a:pPr>
            <a:r>
              <a:t/>
            </a:r>
            <a:endParaRPr b="0" i="0" sz="2000" u="non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Examples might include giving presentations about the cause / organization, educating elected officials, and writing newspaper editorials</a:t>
            </a:r>
            <a:endParaRPr/>
          </a:p>
        </p:txBody>
      </p:sp>
      <p:sp>
        <p:nvSpPr>
          <p:cNvPr id="437" name="Google Shape;437;p59"/>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60"/>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45" name="Google Shape;445;p60"/>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9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Additional Ways to Serve: Volunteer for the Organization</a:t>
            </a:r>
            <a:endParaRPr/>
          </a:p>
          <a:p>
            <a:pPr indent="0" lvl="0" marL="117475" marR="0" rtl="0" algn="l">
              <a:lnSpc>
                <a:spcPct val="90000"/>
              </a:lnSpc>
              <a:spcBef>
                <a:spcPts val="0"/>
              </a:spcBef>
              <a:spcAft>
                <a:spcPts val="0"/>
              </a:spcAft>
              <a:buClr>
                <a:schemeClr val="dk2"/>
              </a:buClr>
              <a:buSzPts val="2000"/>
              <a:buFont typeface="Noto Sans Symbols"/>
              <a:buNone/>
            </a:pPr>
            <a:r>
              <a:t/>
            </a:r>
            <a:endParaRPr b="0" i="0" sz="2000" u="non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Helps board members understand the organization</a:t>
            </a:r>
            <a:endParaRPr/>
          </a:p>
          <a:p>
            <a:pPr indent="-273050" lvl="1" marL="438150" marR="0" rtl="0" algn="l">
              <a:lnSpc>
                <a:spcPct val="90000"/>
              </a:lnSpc>
              <a:spcBef>
                <a:spcPts val="0"/>
              </a:spcBef>
              <a:spcAft>
                <a:spcPts val="0"/>
              </a:spcAft>
              <a:buClr>
                <a:schemeClr val="dk2"/>
              </a:buClr>
              <a:buSzPts val="2000"/>
              <a:buFont typeface="Noto Sans Symbols"/>
              <a:buNone/>
            </a:pPr>
            <a:r>
              <a:t/>
            </a:r>
            <a:endParaRPr b="0" i="0" sz="2000" u="none" cap="none" strike="noStrik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Builds a positive organizational culture</a:t>
            </a:r>
            <a:endParaRPr/>
          </a:p>
          <a:p>
            <a:pPr indent="0" lvl="0" marL="117475" marR="0" rtl="0" algn="l">
              <a:lnSpc>
                <a:spcPct val="90000"/>
              </a:lnSpc>
              <a:spcBef>
                <a:spcPts val="0"/>
              </a:spcBef>
              <a:spcAft>
                <a:spcPts val="0"/>
              </a:spcAft>
              <a:buClr>
                <a:srgbClr val="F54C00"/>
              </a:buClr>
              <a:buSzPts val="1500"/>
              <a:buFont typeface="Noto Sans Symbols"/>
              <a:buNone/>
            </a:pPr>
            <a:r>
              <a:t/>
            </a:r>
            <a:endParaRPr b="0" i="0" sz="1500" u="none">
              <a:solidFill>
                <a:schemeClr val="dk1"/>
              </a:solidFill>
              <a:latin typeface="Arial"/>
              <a:ea typeface="Arial"/>
              <a:cs typeface="Arial"/>
              <a:sym typeface="Arial"/>
            </a:endParaRPr>
          </a:p>
          <a:p>
            <a:pPr indent="-342899" lvl="3" marL="1160462" marR="0" rtl="0" algn="l">
              <a:lnSpc>
                <a:spcPct val="90000"/>
              </a:lnSpc>
              <a:spcBef>
                <a:spcPts val="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Board members are merely volunteers in this role, not in charge, not possessing higher authority, not acting on behalf of the board</a:t>
            </a:r>
            <a:endParaRPr/>
          </a:p>
        </p:txBody>
      </p:sp>
      <p:sp>
        <p:nvSpPr>
          <p:cNvPr id="446" name="Google Shape;446;p60"/>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61"/>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Board Roles and Responsibilities</a:t>
            </a:r>
            <a:endParaRPr/>
          </a:p>
        </p:txBody>
      </p:sp>
      <p:sp>
        <p:nvSpPr>
          <p:cNvPr id="454" name="Google Shape;454;p61"/>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Summary: Roles and Responsibilities of Individual Board Members </a:t>
            </a:r>
            <a:endParaRPr b="0" i="0" sz="3200" u="none">
              <a:solidFill>
                <a:schemeClr val="dk1"/>
              </a:solidFill>
              <a:latin typeface="Arial"/>
              <a:ea typeface="Arial"/>
              <a:cs typeface="Arial"/>
              <a:sym typeface="Arial"/>
            </a:endParaRPr>
          </a:p>
          <a:p>
            <a:pPr indent="0" lvl="0" marL="0" marR="0" rtl="0" algn="l">
              <a:lnSpc>
                <a:spcPct val="90000"/>
              </a:lnSpc>
              <a:spcBef>
                <a:spcPts val="0"/>
              </a:spcBef>
              <a:spcAft>
                <a:spcPts val="0"/>
              </a:spcAft>
              <a:buClr>
                <a:srgbClr val="F54C00"/>
              </a:buClr>
              <a:buSzPts val="2000"/>
              <a:buFont typeface="Noto Sans Symbols"/>
              <a:buNone/>
            </a:pPr>
            <a:r>
              <a:t/>
            </a:r>
            <a:endParaRPr b="0" i="0" sz="2000" u="non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Members of the governing body: </a:t>
            </a:r>
            <a:r>
              <a:rPr b="0" i="0" lang="en-US" sz="2400" u="none" cap="none" strike="noStrike">
                <a:solidFill>
                  <a:schemeClr val="accent1"/>
                </a:solidFill>
                <a:latin typeface="Arial"/>
                <a:ea typeface="Arial"/>
                <a:cs typeface="Arial"/>
                <a:sym typeface="Arial"/>
              </a:rPr>
              <a:t>duty of care, duty of loyalty, and duty of obedience</a:t>
            </a:r>
            <a:endParaRPr/>
          </a:p>
          <a:p>
            <a:pPr indent="-346074" lvl="2"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Have ultimate responsibility for the organization</a:t>
            </a:r>
            <a:endParaRPr/>
          </a:p>
          <a:p>
            <a:pPr indent="-346074" lvl="2"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Only during board meetings when developing policy and acting collectively</a:t>
            </a:r>
            <a:endParaRPr/>
          </a:p>
          <a:p>
            <a:pPr indent="-346074" lvl="2" marL="1160462" marR="0" rtl="0" algn="l">
              <a:lnSpc>
                <a:spcPct val="9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Ambassadors for the organization</a:t>
            </a:r>
            <a:endParaRPr/>
          </a:p>
          <a:p>
            <a:pPr indent="-346074" lvl="2"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Represent organization externally</a:t>
            </a:r>
            <a:endParaRPr/>
          </a:p>
          <a:p>
            <a:pPr indent="-346074" lvl="2" marL="1160462" marR="0" rtl="0" algn="l">
              <a:lnSpc>
                <a:spcPct val="90000"/>
              </a:lnSpc>
              <a:spcBef>
                <a:spcPts val="160"/>
              </a:spcBef>
              <a:spcAft>
                <a:spcPts val="0"/>
              </a:spcAft>
              <a:buClr>
                <a:schemeClr val="dk2"/>
              </a:buClr>
              <a:buSzPts val="800"/>
              <a:buFont typeface="Noto Sans Symbols"/>
              <a:buNone/>
            </a:pPr>
            <a:r>
              <a:t/>
            </a:r>
            <a:endParaRPr b="0" i="0" sz="800" u="none" cap="none" strike="noStrike">
              <a:solidFill>
                <a:schemeClr val="dk1"/>
              </a:solidFill>
              <a:latin typeface="Arial"/>
              <a:ea typeface="Arial"/>
              <a:cs typeface="Arial"/>
              <a:sym typeface="Arial"/>
            </a:endParaRPr>
          </a:p>
          <a:p>
            <a:pPr indent="-273050" lvl="1" marL="438150" marR="0" rtl="0" algn="l">
              <a:lnSpc>
                <a:spcPct val="90000"/>
              </a:lnSpc>
              <a:spcBef>
                <a:spcPts val="0"/>
              </a:spcBef>
              <a:spcAft>
                <a:spcPts val="0"/>
              </a:spcAft>
              <a:buClr>
                <a:schemeClr val="accent1"/>
              </a:buClr>
              <a:buSzPts val="2400"/>
              <a:buFont typeface="Noto Sans Symbols"/>
              <a:buChar char="▪"/>
            </a:pPr>
            <a:r>
              <a:rPr b="0" i="0" lang="en-US" sz="2400" u="none" cap="none" strike="noStrike">
                <a:solidFill>
                  <a:schemeClr val="dk1"/>
                </a:solidFill>
                <a:latin typeface="Arial"/>
                <a:ea typeface="Arial"/>
                <a:cs typeface="Arial"/>
                <a:sym typeface="Arial"/>
              </a:rPr>
              <a:t>Volunteers for the organization</a:t>
            </a:r>
            <a:endParaRPr/>
          </a:p>
          <a:p>
            <a:pPr indent="-346074" lvl="2" marL="1160462" marR="0" rtl="0" algn="l">
              <a:lnSpc>
                <a:spcPct val="9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When participating in all other organizational activities, no special privileges</a:t>
            </a:r>
            <a:endParaRPr/>
          </a:p>
          <a:p>
            <a:pPr indent="-55562" lvl="0" marL="228600" marR="0" rtl="0" algn="l">
              <a:spcBef>
                <a:spcPts val="400"/>
              </a:spcBef>
              <a:spcAft>
                <a:spcPts val="0"/>
              </a:spcAft>
              <a:buClr>
                <a:schemeClr val="dk2"/>
              </a:buClr>
              <a:buSzPts val="2000"/>
              <a:buFont typeface="Noto Sans Symbols"/>
              <a:buNone/>
            </a:pPr>
            <a:r>
              <a:t/>
            </a:r>
            <a:endParaRPr b="0" i="0" sz="2000" u="none" cap="none" strike="noStrike">
              <a:solidFill>
                <a:schemeClr val="dk1"/>
              </a:solidFill>
              <a:latin typeface="Arial"/>
              <a:ea typeface="Arial"/>
              <a:cs typeface="Arial"/>
              <a:sym typeface="Arial"/>
            </a:endParaRPr>
          </a:p>
        </p:txBody>
      </p:sp>
      <p:sp>
        <p:nvSpPr>
          <p:cNvPr id="455" name="Google Shape;455;p61"/>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a:ea typeface="Times"/>
              <a:cs typeface="Times"/>
              <a:sym typeface="Time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1"/>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Overview of the Nonprofit Sector</a:t>
            </a:r>
            <a:endParaRPr/>
          </a:p>
        </p:txBody>
      </p:sp>
      <p:sp>
        <p:nvSpPr>
          <p:cNvPr id="217" name="Google Shape;217;p31"/>
          <p:cNvSpPr txBox="1"/>
          <p:nvPr>
            <p:ph idx="1" type="body"/>
          </p:nvPr>
        </p:nvSpPr>
        <p:spPr>
          <a:xfrm>
            <a:off x="914400" y="1600200"/>
            <a:ext cx="7543800"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Types of Nonprofits</a:t>
            </a:r>
            <a:endParaRPr/>
          </a:p>
          <a:p>
            <a:pPr indent="0" lvl="0" marL="117475" marR="0" rtl="0" algn="l">
              <a:lnSpc>
                <a:spcPct val="100000"/>
              </a:lnSpc>
              <a:spcBef>
                <a:spcPts val="0"/>
              </a:spcBef>
              <a:spcAft>
                <a:spcPts val="0"/>
              </a:spcAft>
              <a:buClr>
                <a:schemeClr val="lt2"/>
              </a:buClr>
              <a:buSzPts val="1500"/>
              <a:buFont typeface="Noto Sans Symbols"/>
              <a:buNone/>
            </a:pPr>
            <a:r>
              <a:t/>
            </a:r>
            <a:endParaRPr b="0" i="0" sz="1500" u="none" cap="none" strike="noStrike">
              <a:solidFill>
                <a:schemeClr val="lt1"/>
              </a:solidFill>
              <a:latin typeface="Arial"/>
              <a:ea typeface="Arial"/>
              <a:cs typeface="Arial"/>
              <a:sym typeface="Arial"/>
            </a:endParaRPr>
          </a:p>
          <a:p>
            <a:pPr indent="-152400" lvl="0" marL="117475" marR="0" rtl="0" algn="l">
              <a:lnSpc>
                <a:spcPct val="100000"/>
              </a:lnSpc>
              <a:spcBef>
                <a:spcPts val="48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Charities </a:t>
            </a:r>
            <a:r>
              <a:rPr b="0" i="0" lang="en-US" sz="2400" u="none" cap="none" strike="noStrike">
                <a:solidFill>
                  <a:srgbClr val="B2B2B2"/>
                </a:solidFill>
                <a:latin typeface="Arial"/>
                <a:ea typeface="Arial"/>
                <a:cs typeface="Arial"/>
                <a:sym typeface="Arial"/>
              </a:rPr>
              <a:t>(Section 501(c)(3) of IRS tax code)</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Special Olympics, YMCA, Metropolitan Museum of Art</a:t>
            </a:r>
            <a:endParaRPr/>
          </a:p>
          <a:p>
            <a:pPr indent="-342900" lvl="2" marL="1155700" marR="0" rtl="0" algn="l">
              <a:lnSpc>
                <a:spcPct val="10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Professional and Trade Associations </a:t>
            </a:r>
            <a:r>
              <a:rPr b="0" i="0" lang="en-US" sz="2400" u="none" cap="none" strike="noStrike">
                <a:solidFill>
                  <a:srgbClr val="B2B2B2"/>
                </a:solidFill>
                <a:latin typeface="Arial"/>
                <a:ea typeface="Arial"/>
                <a:cs typeface="Arial"/>
                <a:sym typeface="Arial"/>
              </a:rPr>
              <a:t>(501(c)(6))</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American Dental Association, AARP, National PTA</a:t>
            </a:r>
            <a:endParaRPr/>
          </a:p>
          <a:p>
            <a:pPr indent="-342900" lvl="2" marL="1155700" marR="0" rtl="0" algn="l">
              <a:lnSpc>
                <a:spcPct val="10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National Social Welfare Organizations </a:t>
            </a:r>
            <a:r>
              <a:rPr b="0" i="0" lang="en-US" sz="2400" u="none" cap="none" strike="noStrike">
                <a:solidFill>
                  <a:srgbClr val="B2B2B2"/>
                </a:solidFill>
                <a:latin typeface="Arial"/>
                <a:ea typeface="Arial"/>
                <a:cs typeface="Arial"/>
                <a:sym typeface="Arial"/>
              </a:rPr>
              <a:t>(501(c)(4))</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NAACP, National Organization for Women, Sierra Club</a:t>
            </a:r>
            <a:endParaRPr/>
          </a:p>
          <a:p>
            <a:pPr indent="-342900" lvl="2" marL="1155700" marR="0" rtl="0" algn="l">
              <a:lnSpc>
                <a:spcPct val="10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Social Organizations </a:t>
            </a:r>
            <a:r>
              <a:rPr b="0" i="0" lang="en-US" sz="2400" u="none" cap="none" strike="noStrike">
                <a:solidFill>
                  <a:srgbClr val="B2B2B2"/>
                </a:solidFill>
                <a:latin typeface="Arial"/>
                <a:ea typeface="Arial"/>
                <a:cs typeface="Arial"/>
                <a:sym typeface="Arial"/>
              </a:rPr>
              <a:t>(501(c)(7))</a:t>
            </a:r>
            <a:endParaRPr/>
          </a:p>
          <a:p>
            <a:pPr indent="-342900" lvl="2" marL="1155700" marR="0" rtl="0" algn="l">
              <a:lnSpc>
                <a:spcPct val="100000"/>
              </a:lnSpc>
              <a:spcBef>
                <a:spcPts val="400"/>
              </a:spcBef>
              <a:spcAft>
                <a:spcPts val="0"/>
              </a:spcAft>
              <a:buClr>
                <a:srgbClr val="CCCCCC"/>
              </a:buClr>
              <a:buSzPts val="2000"/>
              <a:buFont typeface="Arial"/>
              <a:buChar char="•"/>
            </a:pPr>
            <a:r>
              <a:rPr b="0" i="0" lang="en-US" sz="2000" u="none" cap="none" strike="noStrike">
                <a:solidFill>
                  <a:schemeClr val="lt1"/>
                </a:solidFill>
                <a:latin typeface="Arial"/>
                <a:ea typeface="Arial"/>
                <a:cs typeface="Arial"/>
                <a:sym typeface="Arial"/>
              </a:rPr>
              <a:t>Swimming clubs, garden clubs, alumni associations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2"/>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99D0E6"/>
              </a:buClr>
              <a:buSzPts val="2800"/>
              <a:buFont typeface="Arial"/>
              <a:buNone/>
            </a:pPr>
            <a:r>
              <a:rPr b="1" i="0" lang="en-US" sz="2800" u="none">
                <a:solidFill>
                  <a:srgbClr val="99D0E6"/>
                </a:solidFill>
                <a:latin typeface="Arial"/>
                <a:ea typeface="Arial"/>
                <a:cs typeface="Arial"/>
                <a:sym typeface="Arial"/>
              </a:rPr>
              <a:t>Overview of the Nonprofit Sector</a:t>
            </a:r>
            <a:endParaRPr/>
          </a:p>
        </p:txBody>
      </p:sp>
      <p:sp>
        <p:nvSpPr>
          <p:cNvPr id="224" name="Google Shape;224;p32"/>
          <p:cNvSpPr txBox="1"/>
          <p:nvPr>
            <p:ph idx="1" type="body"/>
          </p:nvPr>
        </p:nvSpPr>
        <p:spPr>
          <a:xfrm>
            <a:off x="914400" y="1143000"/>
            <a:ext cx="7772400" cy="4800600"/>
          </a:xfrm>
          <a:prstGeom prst="rect">
            <a:avLst/>
          </a:prstGeom>
          <a:noFill/>
          <a:ln>
            <a:noFill/>
          </a:ln>
        </p:spPr>
        <p:txBody>
          <a:bodyPr anchorCtr="0" anchor="t" bIns="45700" lIns="91425" spcFirstLastPara="1" rIns="91425" wrap="square" tIns="45700">
            <a:normAutofit/>
          </a:bodyPr>
          <a:lstStyle/>
          <a:p>
            <a:pPr indent="0" lvl="0" marL="44450" marR="0" rtl="0" algn="l">
              <a:lnSpc>
                <a:spcPct val="90000"/>
              </a:lnSpc>
              <a:spcBef>
                <a:spcPts val="0"/>
              </a:spcBef>
              <a:spcAft>
                <a:spcPts val="0"/>
              </a:spcAft>
              <a:buClr>
                <a:schemeClr val="lt2"/>
              </a:buClr>
              <a:buSzPts val="3200"/>
              <a:buFont typeface="Noto Sans Symbols"/>
              <a:buNone/>
            </a:pPr>
            <a:r>
              <a:rPr b="0" i="0" lang="en-US" sz="3200" u="none" cap="none" strike="noStrike">
                <a:solidFill>
                  <a:schemeClr val="lt1"/>
                </a:solidFill>
                <a:latin typeface="Arial"/>
                <a:ea typeface="Arial"/>
                <a:cs typeface="Arial"/>
                <a:sym typeface="Arial"/>
              </a:rPr>
              <a:t>What Is the Nonprofit Sector?</a:t>
            </a:r>
            <a:endParaRPr/>
          </a:p>
          <a:p>
            <a:pPr indent="0" lvl="0" marL="44450" marR="0" rtl="0" algn="l">
              <a:lnSpc>
                <a:spcPct val="90000"/>
              </a:lnSpc>
              <a:spcBef>
                <a:spcPts val="280"/>
              </a:spcBef>
              <a:spcAft>
                <a:spcPts val="0"/>
              </a:spcAft>
              <a:buClr>
                <a:schemeClr val="lt2"/>
              </a:buClr>
              <a:buSzPts val="1400"/>
              <a:buFont typeface="Noto Sans Symbols"/>
              <a:buNone/>
            </a:pPr>
            <a:r>
              <a:t/>
            </a:r>
            <a:endParaRPr b="0" i="0" sz="1400" u="none" cap="none" strike="noStrike">
              <a:solidFill>
                <a:schemeClr val="lt1"/>
              </a:solidFill>
              <a:latin typeface="Arial"/>
              <a:ea typeface="Arial"/>
              <a:cs typeface="Arial"/>
              <a:sym typeface="Arial"/>
            </a:endParaRPr>
          </a:p>
          <a:p>
            <a:pPr indent="-139700" lvl="0" marL="44450" marR="0" rtl="0" algn="l">
              <a:lnSpc>
                <a:spcPct val="90000"/>
              </a:lnSpc>
              <a:spcBef>
                <a:spcPts val="440"/>
              </a:spcBef>
              <a:spcAft>
                <a:spcPts val="0"/>
              </a:spcAft>
              <a:buClr>
                <a:srgbClr val="F54C00"/>
              </a:buClr>
              <a:buSzPts val="2200"/>
              <a:buFont typeface="Noto Sans Symbols"/>
              <a:buChar char="◼"/>
            </a:pPr>
            <a:r>
              <a:rPr b="0" i="0" lang="en-US" sz="2200" u="none" cap="none" strike="noStrike">
                <a:solidFill>
                  <a:schemeClr val="lt1"/>
                </a:solidFill>
                <a:latin typeface="Arial"/>
                <a:ea typeface="Arial"/>
                <a:cs typeface="Arial"/>
                <a:sym typeface="Arial"/>
              </a:rPr>
              <a:t>Approximately 1.5 million nonprofit organizations in the U.S.</a:t>
            </a:r>
            <a:endParaRPr/>
          </a:p>
          <a:p>
            <a:pPr indent="0" lvl="0" marL="44450" marR="0" rtl="0" algn="l">
              <a:lnSpc>
                <a:spcPct val="9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39700" lvl="0" marL="44450" marR="0" rtl="0" algn="l">
              <a:lnSpc>
                <a:spcPct val="90000"/>
              </a:lnSpc>
              <a:spcBef>
                <a:spcPts val="440"/>
              </a:spcBef>
              <a:spcAft>
                <a:spcPts val="0"/>
              </a:spcAft>
              <a:buClr>
                <a:srgbClr val="F54C00"/>
              </a:buClr>
              <a:buSzPts val="2200"/>
              <a:buFont typeface="Noto Sans Symbols"/>
              <a:buChar char="◼"/>
            </a:pPr>
            <a:r>
              <a:rPr b="0" i="0" lang="en-US" sz="2200" u="none" cap="none" strike="noStrike">
                <a:solidFill>
                  <a:schemeClr val="lt1"/>
                </a:solidFill>
                <a:latin typeface="Arial"/>
                <a:ea typeface="Arial"/>
                <a:cs typeface="Arial"/>
                <a:sym typeface="Arial"/>
              </a:rPr>
              <a:t>In 2015, the total assets in charities totaled more than $1.65 trillion</a:t>
            </a:r>
            <a:endParaRPr/>
          </a:p>
          <a:p>
            <a:pPr indent="0" lvl="0" marL="44450" marR="0" rtl="0" algn="l">
              <a:lnSpc>
                <a:spcPct val="9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44450" marR="0" rtl="0" algn="l">
              <a:lnSpc>
                <a:spcPct val="90000"/>
              </a:lnSpc>
              <a:spcBef>
                <a:spcPts val="48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Nonprofit jobs accounted for 10.3 percent of all U.S. private sector employment in 2012</a:t>
            </a:r>
            <a:endParaRPr/>
          </a:p>
          <a:p>
            <a:pPr indent="0" lvl="0" marL="44450" marR="0" rtl="0" algn="l">
              <a:lnSpc>
                <a:spcPct val="9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44450" marR="0" rtl="0" algn="l">
              <a:lnSpc>
                <a:spcPct val="90000"/>
              </a:lnSpc>
              <a:spcBef>
                <a:spcPts val="48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About 25 percent of Americans volunteer for nonprofits</a:t>
            </a:r>
            <a:endParaRPr/>
          </a:p>
          <a:p>
            <a:pPr indent="0" lvl="0" marL="44450" marR="0" rtl="0" algn="l">
              <a:lnSpc>
                <a:spcPct val="90000"/>
              </a:lnSpc>
              <a:spcBef>
                <a:spcPts val="160"/>
              </a:spcBef>
              <a:spcAft>
                <a:spcPts val="0"/>
              </a:spcAft>
              <a:buClr>
                <a:schemeClr val="lt2"/>
              </a:buClr>
              <a:buSzPts val="800"/>
              <a:buFont typeface="Noto Sans Symbols"/>
              <a:buNone/>
            </a:pPr>
            <a:r>
              <a:t/>
            </a:r>
            <a:endParaRPr b="0" i="0" sz="800" u="none" cap="none" strike="noStrike">
              <a:solidFill>
                <a:schemeClr val="lt1"/>
              </a:solidFill>
              <a:latin typeface="Arial"/>
              <a:ea typeface="Arial"/>
              <a:cs typeface="Arial"/>
              <a:sym typeface="Arial"/>
            </a:endParaRPr>
          </a:p>
          <a:p>
            <a:pPr indent="-152400" lvl="0" marL="44450" marR="0" rtl="0" algn="l">
              <a:lnSpc>
                <a:spcPct val="90000"/>
              </a:lnSpc>
              <a:spcBef>
                <a:spcPts val="480"/>
              </a:spcBef>
              <a:spcAft>
                <a:spcPts val="0"/>
              </a:spcAft>
              <a:buClr>
                <a:srgbClr val="F54C00"/>
              </a:buClr>
              <a:buSzPts val="2400"/>
              <a:buFont typeface="Noto Sans Symbols"/>
              <a:buChar char="◼"/>
            </a:pPr>
            <a:r>
              <a:rPr b="0" i="0" lang="en-US" sz="2400" u="none" cap="none" strike="noStrike">
                <a:solidFill>
                  <a:schemeClr val="lt1"/>
                </a:solidFill>
                <a:latin typeface="Arial"/>
                <a:ea typeface="Arial"/>
                <a:cs typeface="Arial"/>
                <a:sym typeface="Arial"/>
              </a:rPr>
              <a:t>Combined contributions of $358 billion in 2014</a:t>
            </a:r>
            <a:endParaRPr/>
          </a:p>
        </p:txBody>
      </p:sp>
      <p:sp>
        <p:nvSpPr>
          <p:cNvPr id="225" name="Google Shape;225;p32"/>
          <p:cNvSpPr txBox="1"/>
          <p:nvPr/>
        </p:nvSpPr>
        <p:spPr>
          <a:xfrm>
            <a:off x="1295400" y="5791200"/>
            <a:ext cx="6553200"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2"/>
              </a:buClr>
              <a:buSzPts val="1600"/>
              <a:buFont typeface="Arial"/>
              <a:buNone/>
            </a:pPr>
            <a:r>
              <a:rPr b="0" i="0" lang="en-US" sz="1600" u="none">
                <a:solidFill>
                  <a:schemeClr val="lt2"/>
                </a:solidFill>
                <a:latin typeface="Arial"/>
                <a:ea typeface="Arial"/>
                <a:cs typeface="Arial"/>
                <a:sym typeface="Arial"/>
              </a:rPr>
              <a:t>For more information on the nonprofit sector, visit the BoardSource website at </a:t>
            </a:r>
            <a:r>
              <a:rPr b="0" i="0" lang="en-US" sz="1600" u="sng">
                <a:solidFill>
                  <a:schemeClr val="hlink"/>
                </a:solidFill>
                <a:latin typeface="Times"/>
                <a:ea typeface="Times"/>
                <a:cs typeface="Times"/>
                <a:sym typeface="Times"/>
                <a:hlinkClick r:id="rId3"/>
              </a:rPr>
              <a:t>www.</a:t>
            </a:r>
            <a:r>
              <a:rPr b="0" i="0" lang="en-US" sz="1600" u="none">
                <a:solidFill>
                  <a:srgbClr val="C5C4CC"/>
                </a:solidFill>
                <a:latin typeface="Arial"/>
                <a:ea typeface="Arial"/>
                <a:cs typeface="Arial"/>
                <a:sym typeface="Arial"/>
              </a:rPr>
              <a:t>www.</a:t>
            </a:r>
            <a:r>
              <a:rPr b="0" i="0" lang="en-US" sz="1600" u="sng">
                <a:solidFill>
                  <a:schemeClr val="hlink"/>
                </a:solidFill>
                <a:latin typeface="Times"/>
                <a:ea typeface="Times"/>
                <a:cs typeface="Times"/>
                <a:sym typeface="Times"/>
                <a:hlinkClick r:id="rId4"/>
              </a:rPr>
              <a:t>boardsource</a:t>
            </a:r>
            <a:r>
              <a:rPr b="0" i="0" lang="en-US" sz="1600" u="none">
                <a:solidFill>
                  <a:srgbClr val="C5C4CC"/>
                </a:solidFill>
                <a:latin typeface="Arial"/>
                <a:ea typeface="Arial"/>
                <a:cs typeface="Arial"/>
                <a:sym typeface="Arial"/>
              </a:rPr>
              <a:t>www.boardsource</a:t>
            </a:r>
            <a:r>
              <a:rPr b="0" i="0" lang="en-US" sz="1600" u="sng">
                <a:solidFill>
                  <a:schemeClr val="hlink"/>
                </a:solidFill>
                <a:latin typeface="Times"/>
                <a:ea typeface="Times"/>
                <a:cs typeface="Times"/>
                <a:sym typeface="Times"/>
                <a:hlinkClick r:id="rId5"/>
              </a:rPr>
              <a:t>.org</a:t>
            </a:r>
            <a:r>
              <a:rPr b="0" i="0" lang="en-US" sz="1600" u="none">
                <a:solidFill>
                  <a:schemeClr val="lt2"/>
                </a:solidFill>
                <a:latin typeface="Arial"/>
                <a:ea typeface="Arial"/>
                <a:cs typeface="Arial"/>
                <a:sym typeface="Aria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25"/>
                                        </p:tgtEl>
                                        <p:attrNameLst>
                                          <p:attrName>style.visibility</p:attrName>
                                        </p:attrNameLst>
                                      </p:cBhvr>
                                      <p:to>
                                        <p:strVal val="visible"/>
                                      </p:to>
                                    </p:set>
                                    <p:anim calcmode="lin" valueType="num">
                                      <p:cBhvr additive="base">
                                        <p:cTn dur="500"/>
                                        <p:tgtEl>
                                          <p:spTgt spid="225"/>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230" name="Shape 230"/>
        <p:cNvGrpSpPr/>
        <p:nvPr/>
      </p:nvGrpSpPr>
      <p:grpSpPr>
        <a:xfrm>
          <a:off x="0" y="0"/>
          <a:ext cx="0" cy="0"/>
          <a:chOff x="0" y="0"/>
          <a:chExt cx="0" cy="0"/>
        </a:xfrm>
      </p:grpSpPr>
      <p:sp>
        <p:nvSpPr>
          <p:cNvPr id="231" name="Google Shape;231;p33"/>
          <p:cNvSpPr txBox="1"/>
          <p:nvPr>
            <p:ph type="title"/>
          </p:nvPr>
        </p:nvSpPr>
        <p:spPr>
          <a:xfrm>
            <a:off x="914400" y="1544637"/>
            <a:ext cx="7315200" cy="1655762"/>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267999"/>
              </a:buClr>
              <a:buSzPts val="5400"/>
              <a:buFont typeface="Arial Black"/>
              <a:buNone/>
            </a:pPr>
            <a:r>
              <a:rPr b="0" i="0" lang="en-US" sz="5400" u="none">
                <a:solidFill>
                  <a:srgbClr val="267999"/>
                </a:solidFill>
                <a:latin typeface="Arial Black"/>
                <a:ea typeface="Arial Black"/>
                <a:cs typeface="Arial Black"/>
                <a:sym typeface="Arial Black"/>
              </a:rPr>
              <a:t>About the</a:t>
            </a:r>
            <a:br>
              <a:rPr b="0" i="0" lang="en-US" sz="5400" u="none">
                <a:solidFill>
                  <a:srgbClr val="267999"/>
                </a:solidFill>
                <a:latin typeface="Arial Black"/>
                <a:ea typeface="Arial Black"/>
                <a:cs typeface="Arial Black"/>
                <a:sym typeface="Arial Black"/>
              </a:rPr>
            </a:br>
            <a:r>
              <a:rPr b="0" i="0" lang="en-US" sz="5400" u="none">
                <a:solidFill>
                  <a:srgbClr val="267999"/>
                </a:solidFill>
                <a:latin typeface="Arial Black"/>
                <a:ea typeface="Arial Black"/>
                <a:cs typeface="Arial Black"/>
                <a:sym typeface="Arial Black"/>
              </a:rPr>
              <a:t>Organization</a:t>
            </a:r>
            <a:endParaRPr/>
          </a:p>
        </p:txBody>
      </p:sp>
      <p:sp>
        <p:nvSpPr>
          <p:cNvPr id="232" name="Google Shape;232;p33"/>
          <p:cNvSpPr/>
          <p:nvPr/>
        </p:nvSpPr>
        <p:spPr>
          <a:xfrm rot="10800000">
            <a:off x="7086600" y="0"/>
            <a:ext cx="2057400" cy="1828800"/>
          </a:xfrm>
          <a:prstGeom prst="rtTriangle">
            <a:avLst/>
          </a:prstGeom>
          <a:solidFill>
            <a:srgbClr val="26799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a:ea typeface="Times"/>
              <a:cs typeface="Times"/>
              <a:sym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4"/>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39" name="Google Shape;239;p34"/>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dk2"/>
              </a:buClr>
              <a:buSzPts val="2200"/>
              <a:buFont typeface="Noto Sans Symbols"/>
              <a:buNone/>
            </a:pPr>
            <a:r>
              <a:rPr b="0" i="0" lang="en-US" sz="2200" u="none" cap="none" strike="noStrike">
                <a:solidFill>
                  <a:schemeClr val="dk1"/>
                </a:solidFill>
                <a:latin typeface="Arial"/>
                <a:ea typeface="Arial"/>
                <a:cs typeface="Arial"/>
                <a:sym typeface="Arial"/>
              </a:rPr>
              <a:t>The mission guides the organization today; a vision statement reflects the impact of the organization in the years to come.</a:t>
            </a:r>
            <a:endParaRPr b="0" i="0" sz="2200" u="none" cap="none" strike="noStrike">
              <a:solidFill>
                <a:schemeClr val="dk1"/>
              </a:solidFill>
              <a:latin typeface="Arial"/>
              <a:ea typeface="Arial"/>
              <a:cs typeface="Arial"/>
              <a:sym typeface="Arial"/>
            </a:endParaRPr>
          </a:p>
          <a:p>
            <a:pPr indent="0" lvl="0" marL="117475" marR="0" rtl="0" algn="l">
              <a:lnSpc>
                <a:spcPct val="100000"/>
              </a:lnSpc>
              <a:spcBef>
                <a:spcPts val="0"/>
              </a:spcBef>
              <a:spcAft>
                <a:spcPts val="0"/>
              </a:spcAft>
              <a:buClr>
                <a:srgbClr val="F54C00"/>
              </a:buClr>
              <a:buSzPts val="2200"/>
              <a:buFont typeface="Noto Sans Symbols"/>
              <a:buNone/>
            </a:pPr>
            <a:r>
              <a:t/>
            </a:r>
            <a:endParaRPr b="0" i="0" sz="2200" u="none" cap="none" strike="noStrike">
              <a:solidFill>
                <a:schemeClr val="dk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dk1"/>
                </a:solidFill>
                <a:latin typeface="Arial"/>
                <a:ea typeface="Arial"/>
                <a:cs typeface="Arial"/>
                <a:sym typeface="Arial"/>
              </a:rPr>
              <a:t>Mission</a:t>
            </a:r>
            <a:endParaRPr b="0" i="0" sz="2000" u="none" cap="none" strike="noStrike">
              <a:solidFill>
                <a:schemeClr val="dk1"/>
              </a:solidFill>
              <a:latin typeface="Arial"/>
              <a:ea typeface="Arial"/>
              <a:cs typeface="Arial"/>
              <a:sym typeface="Arial"/>
            </a:endParaRPr>
          </a:p>
          <a:p>
            <a:pPr indent="0" lvl="2" marL="812800" marR="0" rtl="0" algn="l">
              <a:lnSpc>
                <a:spcPct val="100000"/>
              </a:lnSpc>
              <a:spcBef>
                <a:spcPts val="480"/>
              </a:spcBef>
              <a:spcAft>
                <a:spcPts val="0"/>
              </a:spcAft>
              <a:buClr>
                <a:schemeClr val="dk2"/>
              </a:buClr>
              <a:buSzPts val="2400"/>
              <a:buFont typeface="Noto Sans Symbols"/>
              <a:buNone/>
            </a:pPr>
            <a:r>
              <a:rPr b="0" i="0" lang="en-US" sz="2400" u="none" cap="none" strike="noStrike">
                <a:solidFill>
                  <a:schemeClr val="dk1"/>
                </a:solidFill>
                <a:latin typeface="Arial"/>
                <a:ea typeface="Arial"/>
                <a:cs typeface="Arial"/>
                <a:sym typeface="Arial"/>
              </a:rPr>
              <a:t>Your mission statement here.</a:t>
            </a:r>
            <a:endParaRPr b="0" i="0" sz="2400" u="none" cap="none" strike="noStrike">
              <a:solidFill>
                <a:schemeClr val="accent2"/>
              </a:solidFill>
              <a:latin typeface="Arial"/>
              <a:ea typeface="Arial"/>
              <a:cs typeface="Arial"/>
              <a:sym typeface="Arial"/>
            </a:endParaRPr>
          </a:p>
          <a:p>
            <a:pPr indent="-158750" lvl="1" marL="730250" marR="0" rtl="0" algn="l">
              <a:lnSpc>
                <a:spcPct val="100000"/>
              </a:lnSpc>
              <a:spcBef>
                <a:spcPts val="360"/>
              </a:spcBef>
              <a:spcAft>
                <a:spcPts val="0"/>
              </a:spcAft>
              <a:buClr>
                <a:srgbClr val="4CADD2"/>
              </a:buClr>
              <a:buSzPts val="1800"/>
              <a:buFont typeface="Noto Sans Symbols"/>
              <a:buNone/>
            </a:pPr>
            <a:r>
              <a:t/>
            </a:r>
            <a:endParaRPr b="0" i="0" sz="1800" u="none" cap="none" strike="noStrike">
              <a:solidFill>
                <a:schemeClr val="dk1"/>
              </a:solidFill>
              <a:latin typeface="Arial"/>
              <a:ea typeface="Arial"/>
              <a:cs typeface="Arial"/>
              <a:sym typeface="Arial"/>
            </a:endParaRPr>
          </a:p>
          <a:p>
            <a:pPr indent="-152400" lvl="0" marL="117475" marR="0" rtl="0" algn="l">
              <a:lnSpc>
                <a:spcPct val="100000"/>
              </a:lnSpc>
              <a:spcBef>
                <a:spcPts val="0"/>
              </a:spcBef>
              <a:spcAft>
                <a:spcPts val="0"/>
              </a:spcAft>
              <a:buClr>
                <a:srgbClr val="F54C00"/>
              </a:buClr>
              <a:buSzPts val="2400"/>
              <a:buFont typeface="Noto Sans Symbols"/>
              <a:buChar char="◼"/>
            </a:pPr>
            <a:r>
              <a:rPr b="0" i="0" lang="en-US" sz="2400" u="none" cap="none" strike="noStrike">
                <a:solidFill>
                  <a:schemeClr val="dk1"/>
                </a:solidFill>
                <a:latin typeface="Arial"/>
                <a:ea typeface="Arial"/>
                <a:cs typeface="Arial"/>
                <a:sym typeface="Arial"/>
              </a:rPr>
              <a:t>Vision</a:t>
            </a:r>
            <a:endParaRPr b="0" i="0" sz="2000" u="none" cap="none" strike="noStrike">
              <a:solidFill>
                <a:schemeClr val="dk1"/>
              </a:solidFill>
              <a:latin typeface="Arial"/>
              <a:ea typeface="Arial"/>
              <a:cs typeface="Arial"/>
              <a:sym typeface="Arial"/>
            </a:endParaRPr>
          </a:p>
          <a:p>
            <a:pPr indent="0" lvl="2" marL="812800" marR="0" rtl="0" algn="l">
              <a:lnSpc>
                <a:spcPct val="100000"/>
              </a:lnSpc>
              <a:spcBef>
                <a:spcPts val="480"/>
              </a:spcBef>
              <a:spcAft>
                <a:spcPts val="0"/>
              </a:spcAft>
              <a:buClr>
                <a:schemeClr val="dk2"/>
              </a:buClr>
              <a:buSzPts val="2400"/>
              <a:buFont typeface="Noto Sans Symbols"/>
              <a:buNone/>
            </a:pPr>
            <a:r>
              <a:rPr b="0" i="0" lang="en-US" sz="2400" u="none" cap="none" strike="noStrike">
                <a:solidFill>
                  <a:schemeClr val="dk1"/>
                </a:solidFill>
                <a:latin typeface="Arial"/>
                <a:ea typeface="Arial"/>
                <a:cs typeface="Arial"/>
                <a:sym typeface="Arial"/>
              </a:rPr>
              <a:t>Your vision statement here.</a:t>
            </a:r>
            <a:endParaRPr/>
          </a:p>
          <a:p>
            <a:pPr indent="-30162" lvl="0" marL="228600" marR="0" rtl="0" algn="l">
              <a:spcBef>
                <a:spcPts val="480"/>
              </a:spcBef>
              <a:spcAft>
                <a:spcPts val="0"/>
              </a:spcAft>
              <a:buClr>
                <a:schemeClr val="dk2"/>
              </a:buClr>
              <a:buSzPts val="2400"/>
              <a:buFont typeface="Noto Sans Symbols"/>
              <a:buNone/>
            </a:pPr>
            <a:r>
              <a:t/>
            </a:r>
            <a:endParaRPr b="0" i="0" sz="2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0" st="0"/>
                                            </p:txEl>
                                          </p:spTgt>
                                        </p:tgtEl>
                                        <p:attrNameLst>
                                          <p:attrName>style.visibility</p:attrName>
                                        </p:attrNameLst>
                                      </p:cBhvr>
                                      <p:to>
                                        <p:strVal val="visible"/>
                                      </p:to>
                                    </p:set>
                                    <p:anim calcmode="lin" valueType="num">
                                      <p:cBhvr additive="base">
                                        <p:cTn dur="500"/>
                                        <p:tgtEl>
                                          <p:spTgt spid="23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1" st="1"/>
                                            </p:txEl>
                                          </p:spTgt>
                                        </p:tgtEl>
                                        <p:attrNameLst>
                                          <p:attrName>style.visibility</p:attrName>
                                        </p:attrNameLst>
                                      </p:cBhvr>
                                      <p:to>
                                        <p:strVal val="visible"/>
                                      </p:to>
                                    </p:set>
                                    <p:anim calcmode="lin" valueType="num">
                                      <p:cBhvr additive="base">
                                        <p:cTn dur="500"/>
                                        <p:tgtEl>
                                          <p:spTgt spid="23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2" st="2"/>
                                            </p:txEl>
                                          </p:spTgt>
                                        </p:tgtEl>
                                        <p:attrNameLst>
                                          <p:attrName>style.visibility</p:attrName>
                                        </p:attrNameLst>
                                      </p:cBhvr>
                                      <p:to>
                                        <p:strVal val="visible"/>
                                      </p:to>
                                    </p:set>
                                    <p:anim calcmode="lin" valueType="num">
                                      <p:cBhvr additive="base">
                                        <p:cTn dur="500"/>
                                        <p:tgtEl>
                                          <p:spTgt spid="23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3" st="3"/>
                                            </p:txEl>
                                          </p:spTgt>
                                        </p:tgtEl>
                                        <p:attrNameLst>
                                          <p:attrName>style.visibility</p:attrName>
                                        </p:attrNameLst>
                                      </p:cBhvr>
                                      <p:to>
                                        <p:strVal val="visible"/>
                                      </p:to>
                                    </p:set>
                                    <p:anim calcmode="lin" valueType="num">
                                      <p:cBhvr additive="base">
                                        <p:cTn dur="500"/>
                                        <p:tgtEl>
                                          <p:spTgt spid="23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4" st="4"/>
                                            </p:txEl>
                                          </p:spTgt>
                                        </p:tgtEl>
                                        <p:attrNameLst>
                                          <p:attrName>style.visibility</p:attrName>
                                        </p:attrNameLst>
                                      </p:cBhvr>
                                      <p:to>
                                        <p:strVal val="visible"/>
                                      </p:to>
                                    </p:set>
                                    <p:anim calcmode="lin" valueType="num">
                                      <p:cBhvr additive="base">
                                        <p:cTn dur="500"/>
                                        <p:tgtEl>
                                          <p:spTgt spid="23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5" st="5"/>
                                            </p:txEl>
                                          </p:spTgt>
                                        </p:tgtEl>
                                        <p:attrNameLst>
                                          <p:attrName>style.visibility</p:attrName>
                                        </p:attrNameLst>
                                      </p:cBhvr>
                                      <p:to>
                                        <p:strVal val="visible"/>
                                      </p:to>
                                    </p:set>
                                    <p:anim calcmode="lin" valueType="num">
                                      <p:cBhvr additive="base">
                                        <p:cTn dur="500"/>
                                        <p:tgtEl>
                                          <p:spTgt spid="239">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6" st="6"/>
                                            </p:txEl>
                                          </p:spTgt>
                                        </p:tgtEl>
                                        <p:attrNameLst>
                                          <p:attrName>style.visibility</p:attrName>
                                        </p:attrNameLst>
                                      </p:cBhvr>
                                      <p:to>
                                        <p:strVal val="visible"/>
                                      </p:to>
                                    </p:set>
                                    <p:anim calcmode="lin" valueType="num">
                                      <p:cBhvr additive="base">
                                        <p:cTn dur="500"/>
                                        <p:tgtEl>
                                          <p:spTgt spid="239">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9">
                                            <p:txEl>
                                              <p:pRg end="7" st="7"/>
                                            </p:txEl>
                                          </p:spTgt>
                                        </p:tgtEl>
                                        <p:attrNameLst>
                                          <p:attrName>style.visibility</p:attrName>
                                        </p:attrNameLst>
                                      </p:cBhvr>
                                      <p:to>
                                        <p:strVal val="visible"/>
                                      </p:to>
                                    </p:set>
                                    <p:anim calcmode="lin" valueType="num">
                                      <p:cBhvr additive="base">
                                        <p:cTn dur="500"/>
                                        <p:tgtEl>
                                          <p:spTgt spid="239">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5"/>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46" name="Google Shape;246;p35"/>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319087" lvl="0" marL="438150" marR="0" rtl="0" algn="l">
              <a:lnSpc>
                <a:spcPct val="100000"/>
              </a:lnSpc>
              <a:spcBef>
                <a:spcPts val="0"/>
              </a:spcBef>
              <a:spcAft>
                <a:spcPts val="0"/>
              </a:spcAft>
              <a:buClr>
                <a:srgbClr val="F54C00"/>
              </a:buClr>
              <a:buSzPts val="2400"/>
              <a:buFont typeface="Noto Sans Symbols"/>
              <a:buChar char="◼"/>
            </a:pPr>
            <a:r>
              <a:rPr b="0" i="0" lang="en-US" sz="2400" u="none">
                <a:solidFill>
                  <a:schemeClr val="dk1"/>
                </a:solidFill>
                <a:latin typeface="Arial"/>
                <a:ea typeface="Arial"/>
                <a:cs typeface="Arial"/>
                <a:sym typeface="Arial"/>
              </a:rPr>
              <a:t>History</a:t>
            </a:r>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1995:	</a:t>
            </a:r>
            <a:r>
              <a:rPr b="0" i="0" lang="en-US" sz="2000" u="none" cap="none" strike="noStrike">
                <a:solidFill>
                  <a:schemeClr val="dk1"/>
                </a:solidFill>
                <a:latin typeface="Arial"/>
                <a:ea typeface="Arial"/>
                <a:cs typeface="Arial"/>
                <a:sym typeface="Arial"/>
              </a:rPr>
              <a:t>Founded by John Jordan. First Literacy Action 	Center opened in Mayfield.</a:t>
            </a:r>
            <a:endParaRPr/>
          </a:p>
          <a:p>
            <a:pPr indent="-182562" lvl="2" marL="995362"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2005:</a:t>
            </a:r>
            <a:r>
              <a:rPr b="0" i="0" lang="en-US" sz="2000" u="none" cap="none" strike="noStrike">
                <a:solidFill>
                  <a:schemeClr val="accent1"/>
                </a:solidFill>
                <a:latin typeface="Arial"/>
                <a:ea typeface="Arial"/>
                <a:cs typeface="Arial"/>
                <a:sym typeface="Arial"/>
              </a:rPr>
              <a:t>	</a:t>
            </a:r>
            <a:r>
              <a:rPr b="0" i="0" lang="en-US" sz="2000" u="none" cap="none" strike="noStrike">
                <a:solidFill>
                  <a:schemeClr val="dk1"/>
                </a:solidFill>
                <a:latin typeface="Arial"/>
                <a:ea typeface="Arial"/>
                <a:cs typeface="Arial"/>
                <a:sym typeface="Arial"/>
              </a:rPr>
              <a:t>Served 200 clients. Employed 4 full-time 	staff and 5 volunteers.</a:t>
            </a:r>
            <a:endParaRPr/>
          </a:p>
          <a:p>
            <a:pPr indent="-182562" lvl="2" marL="995362"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2010:</a:t>
            </a:r>
            <a:r>
              <a:rPr b="0" i="0" lang="en-US" sz="2000" u="none" cap="none" strike="noStrike">
                <a:solidFill>
                  <a:schemeClr val="dk1"/>
                </a:solidFill>
                <a:latin typeface="Arial"/>
                <a:ea typeface="Arial"/>
                <a:cs typeface="Arial"/>
                <a:sym typeface="Arial"/>
              </a:rPr>
              <a:t>	Juniperville site opened.</a:t>
            </a:r>
            <a:endParaRPr/>
          </a:p>
          <a:p>
            <a:pPr indent="-182562" lvl="2" marL="995362"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2013:</a:t>
            </a:r>
            <a:r>
              <a:rPr b="0" i="0" lang="en-US" sz="2000" u="none" cap="none" strike="noStrike">
                <a:solidFill>
                  <a:schemeClr val="accent1"/>
                </a:solidFill>
                <a:latin typeface="Arial"/>
                <a:ea typeface="Arial"/>
                <a:cs typeface="Arial"/>
                <a:sym typeface="Arial"/>
              </a:rPr>
              <a:t>	</a:t>
            </a:r>
            <a:r>
              <a:rPr b="0" i="0" lang="en-US" sz="2000" u="none" cap="none" strike="noStrike">
                <a:solidFill>
                  <a:schemeClr val="dk1"/>
                </a:solidFill>
                <a:latin typeface="Arial"/>
                <a:ea typeface="Arial"/>
                <a:cs typeface="Arial"/>
                <a:sym typeface="Arial"/>
              </a:rPr>
              <a:t>Strategic plan adopted for years 2013 - 2017.</a:t>
            </a:r>
            <a:endParaRPr/>
          </a:p>
          <a:p>
            <a:pPr indent="-182562" lvl="2" marL="995362"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2014:</a:t>
            </a:r>
            <a:r>
              <a:rPr b="0" i="0" lang="en-US" sz="2000" u="none" cap="none" strike="noStrike">
                <a:solidFill>
                  <a:schemeClr val="dk1"/>
                </a:solidFill>
                <a:latin typeface="Arial"/>
                <a:ea typeface="Arial"/>
                <a:cs typeface="Arial"/>
                <a:sym typeface="Arial"/>
              </a:rPr>
              <a:t>	4 sites in operation.</a:t>
            </a:r>
            <a:endParaRPr/>
          </a:p>
          <a:p>
            <a:pPr indent="-182562" lvl="2" marL="995362" marR="0" rtl="0" algn="l">
              <a:lnSpc>
                <a:spcPct val="100000"/>
              </a:lnSpc>
              <a:spcBef>
                <a:spcPts val="80"/>
              </a:spcBef>
              <a:spcAft>
                <a:spcPts val="0"/>
              </a:spcAft>
              <a:buClr>
                <a:schemeClr val="dk2"/>
              </a:buClr>
              <a:buSzPts val="400"/>
              <a:buFont typeface="Noto Sans Symbols"/>
              <a:buNone/>
            </a:pPr>
            <a:r>
              <a:t/>
            </a:r>
            <a:endParaRPr b="0" i="0" sz="400" u="none" cap="none" strike="noStrike">
              <a:solidFill>
                <a:schemeClr val="dk1"/>
              </a:solidFill>
              <a:latin typeface="Arial"/>
              <a:ea typeface="Arial"/>
              <a:cs typeface="Arial"/>
              <a:sym typeface="Arial"/>
            </a:endParaRPr>
          </a:p>
          <a:p>
            <a:pPr indent="-182562" lvl="2" marL="995362" marR="0" rtl="0" algn="l">
              <a:lnSpc>
                <a:spcPct val="100000"/>
              </a:lnSpc>
              <a:spcBef>
                <a:spcPts val="400"/>
              </a:spcBef>
              <a:spcAft>
                <a:spcPts val="0"/>
              </a:spcAft>
              <a:buClr>
                <a:schemeClr val="dk2"/>
              </a:buClr>
              <a:buSzPts val="2000"/>
              <a:buFont typeface="Noto Sans Symbols"/>
              <a:buNone/>
            </a:pPr>
            <a:r>
              <a:rPr b="1" i="0" lang="en-US" sz="2000" u="none" cap="none" strike="noStrike">
                <a:solidFill>
                  <a:schemeClr val="accent1"/>
                </a:solidFill>
                <a:latin typeface="Arial"/>
                <a:ea typeface="Arial"/>
                <a:cs typeface="Arial"/>
                <a:sym typeface="Arial"/>
              </a:rPr>
              <a:t>2016:</a:t>
            </a:r>
            <a:r>
              <a:rPr b="0" i="0" lang="en-US" sz="2000" u="none" cap="none" strike="noStrike">
                <a:solidFill>
                  <a:schemeClr val="dk1"/>
                </a:solidFill>
                <a:latin typeface="Arial"/>
                <a:ea typeface="Arial"/>
                <a:cs typeface="Arial"/>
                <a:sym typeface="Arial"/>
              </a:rPr>
              <a:t>	Serves more than 1,200 clients annually.</a:t>
            </a:r>
            <a:br>
              <a:rPr b="0" i="0" lang="en-US" sz="2000" u="none" cap="none" strike="noStrike">
                <a:solidFill>
                  <a:schemeClr val="dk1"/>
                </a:solidFill>
                <a:latin typeface="Arial"/>
                <a:ea typeface="Arial"/>
                <a:cs typeface="Arial"/>
                <a:sym typeface="Arial"/>
              </a:rPr>
            </a:br>
            <a:r>
              <a:rPr b="0" i="0" lang="en-US" sz="2000" u="none" cap="none" strike="noStrike">
                <a:solidFill>
                  <a:schemeClr val="dk1"/>
                </a:solidFill>
                <a:latin typeface="Arial"/>
                <a:ea typeface="Arial"/>
                <a:cs typeface="Arial"/>
                <a:sym typeface="Arial"/>
              </a:rPr>
              <a:t>	15 full-time staff, 4 part-time staff, 30 	volunteers</a:t>
            </a:r>
            <a:r>
              <a:rPr b="0" i="0" lang="en-US" sz="1600" u="none" cap="none" strike="noStrike">
                <a:solidFill>
                  <a:schemeClr val="dk1"/>
                </a:solidFill>
                <a:latin typeface="Arial"/>
                <a:ea typeface="Arial"/>
                <a:cs typeface="Arial"/>
                <a:sym typeface="Arial"/>
              </a:rPr>
              <a:t>.</a:t>
            </a:r>
            <a:endParaRPr/>
          </a:p>
        </p:txBody>
      </p:sp>
      <p:sp>
        <p:nvSpPr>
          <p:cNvPr id="247" name="Google Shape;247;p35"/>
          <p:cNvSpPr txBox="1"/>
          <p:nvPr/>
        </p:nvSpPr>
        <p:spPr>
          <a:xfrm>
            <a:off x="914400" y="1219200"/>
            <a:ext cx="93345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6"/>
          <p:cNvSpPr txBox="1"/>
          <p:nvPr>
            <p:ph type="title"/>
          </p:nvPr>
        </p:nvSpPr>
        <p:spPr>
          <a:xfrm>
            <a:off x="76200" y="152400"/>
            <a:ext cx="7315200" cy="69691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267999"/>
              </a:buClr>
              <a:buSzPts val="2800"/>
              <a:buFont typeface="Arial"/>
              <a:buNone/>
            </a:pPr>
            <a:r>
              <a:rPr b="1" i="0" lang="en-US" sz="2800" u="none">
                <a:solidFill>
                  <a:srgbClr val="267999"/>
                </a:solidFill>
                <a:latin typeface="Arial"/>
                <a:ea typeface="Arial"/>
                <a:cs typeface="Arial"/>
                <a:sym typeface="Arial"/>
              </a:rPr>
              <a:t>About the Organization</a:t>
            </a:r>
            <a:endParaRPr/>
          </a:p>
        </p:txBody>
      </p:sp>
      <p:sp>
        <p:nvSpPr>
          <p:cNvPr id="254" name="Google Shape;254;p36"/>
          <p:cNvSpPr txBox="1"/>
          <p:nvPr>
            <p:ph idx="1" type="body"/>
          </p:nvPr>
        </p:nvSpPr>
        <p:spPr>
          <a:xfrm>
            <a:off x="914400" y="1600200"/>
            <a:ext cx="7402512" cy="4800600"/>
          </a:xfrm>
          <a:prstGeom prst="rect">
            <a:avLst/>
          </a:prstGeom>
          <a:noFill/>
          <a:ln>
            <a:noFill/>
          </a:ln>
        </p:spPr>
        <p:txBody>
          <a:bodyPr anchorCtr="0" anchor="t" bIns="45700" lIns="91425" spcFirstLastPara="1" rIns="91425" wrap="square" tIns="45700">
            <a:normAutofit/>
          </a:bodyPr>
          <a:lstStyle/>
          <a:p>
            <a:pPr indent="0" lvl="0" marL="117475" marR="0" rtl="0" algn="l">
              <a:lnSpc>
                <a:spcPct val="100000"/>
              </a:lnSpc>
              <a:spcBef>
                <a:spcPts val="0"/>
              </a:spcBef>
              <a:spcAft>
                <a:spcPts val="0"/>
              </a:spcAft>
              <a:buClr>
                <a:schemeClr val="dk2"/>
              </a:buClr>
              <a:buSzPts val="3200"/>
              <a:buFont typeface="Noto Sans Symbols"/>
              <a:buNone/>
            </a:pPr>
            <a:r>
              <a:rPr b="0" i="0" lang="en-US" sz="3200" u="none">
                <a:solidFill>
                  <a:schemeClr val="dk1"/>
                </a:solidFill>
                <a:latin typeface="Arial"/>
                <a:ea typeface="Arial"/>
                <a:cs typeface="Arial"/>
                <a:sym typeface="Arial"/>
              </a:rPr>
              <a:t>Programs and Services</a:t>
            </a:r>
            <a:endParaRPr/>
          </a:p>
          <a:p>
            <a:pPr indent="0" lvl="0" marL="117475" marR="0" rtl="0" algn="l">
              <a:lnSpc>
                <a:spcPct val="100000"/>
              </a:lnSpc>
              <a:spcBef>
                <a:spcPts val="0"/>
              </a:spcBef>
              <a:spcAft>
                <a:spcPts val="0"/>
              </a:spcAft>
              <a:buClr>
                <a:schemeClr val="dk2"/>
              </a:buClr>
              <a:buSzPts val="1000"/>
              <a:buFont typeface="Noto Sans Symbols"/>
              <a:buNone/>
            </a:pPr>
            <a:r>
              <a:t/>
            </a:r>
            <a:endParaRPr b="0" i="0" sz="1000" u="none">
              <a:solidFill>
                <a:schemeClr val="dk1"/>
              </a:solidFill>
              <a:latin typeface="Arial"/>
              <a:ea typeface="Arial"/>
              <a:cs typeface="Arial"/>
              <a:sym typeface="Arial"/>
            </a:endParaRPr>
          </a:p>
          <a:p>
            <a:pPr indent="-152400" lvl="0" marL="117475" marR="0" rtl="0" algn="l">
              <a:lnSpc>
                <a:spcPct val="100000"/>
              </a:lnSpc>
              <a:spcBef>
                <a:spcPts val="480"/>
              </a:spcBef>
              <a:spcAft>
                <a:spcPts val="0"/>
              </a:spcAft>
              <a:buClr>
                <a:srgbClr val="F54C00"/>
              </a:buClr>
              <a:buSzPts val="2400"/>
              <a:buFont typeface="Noto Sans Symbols"/>
              <a:buChar char="▪"/>
            </a:pPr>
            <a:r>
              <a:rPr b="0" i="0" lang="en-US" sz="2400" u="none">
                <a:solidFill>
                  <a:schemeClr val="dk1"/>
                </a:solidFill>
                <a:latin typeface="Arial"/>
                <a:ea typeface="Arial"/>
                <a:cs typeface="Arial"/>
                <a:sym typeface="Arial"/>
              </a:rPr>
              <a:t>Teen Literacy Now Initiative </a:t>
            </a:r>
            <a:endParaRPr/>
          </a:p>
          <a:p>
            <a:pPr indent="0" lvl="3" marL="868362" marR="0" rtl="0" algn="l">
              <a:lnSpc>
                <a:spcPct val="100000"/>
              </a:lnSpc>
              <a:spcBef>
                <a:spcPts val="400"/>
              </a:spcBef>
              <a:spcAft>
                <a:spcPts val="0"/>
              </a:spcAft>
              <a:buClr>
                <a:schemeClr val="dk2"/>
              </a:buClr>
              <a:buSzPts val="2000"/>
              <a:buFont typeface="Noto Sans Symbols"/>
              <a:buNone/>
            </a:pPr>
            <a:r>
              <a:rPr b="0" i="0" lang="en-US" sz="2000" u="none" cap="none" strike="noStrike">
                <a:solidFill>
                  <a:schemeClr val="dk1"/>
                </a:solidFill>
                <a:latin typeface="Arial"/>
                <a:ea typeface="Arial"/>
                <a:cs typeface="Arial"/>
                <a:sym typeface="Arial"/>
              </a:rPr>
              <a:t>Goal: To Improve the Reading Comprehension Skills of 14 – 18 Year-Olds</a:t>
            </a:r>
            <a:endParaRPr/>
          </a:p>
          <a:p>
            <a:pPr indent="-152400" lvl="0" marL="117475" marR="0" rtl="0" algn="l">
              <a:lnSpc>
                <a:spcPct val="100000"/>
              </a:lnSpc>
              <a:spcBef>
                <a:spcPts val="480"/>
              </a:spcBef>
              <a:spcAft>
                <a:spcPts val="0"/>
              </a:spcAft>
              <a:buClr>
                <a:srgbClr val="F54C00"/>
              </a:buClr>
              <a:buSzPts val="2400"/>
              <a:buFont typeface="Noto Sans Symbols"/>
              <a:buChar char="▪"/>
            </a:pPr>
            <a:r>
              <a:rPr b="0" i="0" lang="en-US" sz="2400" u="none">
                <a:solidFill>
                  <a:schemeClr val="dk1"/>
                </a:solidFill>
                <a:latin typeface="Arial"/>
                <a:ea typeface="Arial"/>
                <a:cs typeface="Arial"/>
                <a:sym typeface="Arial"/>
              </a:rPr>
              <a:t>In 200X:</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5,000 brochures distributed</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200 teens received free counseling</a:t>
            </a:r>
            <a:endParaRPr/>
          </a:p>
          <a:p>
            <a:pPr indent="-342900" lvl="2" marL="1155700" marR="0" rtl="0" algn="l">
              <a:lnSpc>
                <a:spcPct val="100000"/>
              </a:lnSpc>
              <a:spcBef>
                <a:spcPts val="400"/>
              </a:spcBef>
              <a:spcAft>
                <a:spcPts val="0"/>
              </a:spcAft>
              <a:buClr>
                <a:srgbClr val="4CADD2"/>
              </a:buClr>
              <a:buSzPts val="2000"/>
              <a:buFont typeface="Arial"/>
              <a:buChar char="•"/>
            </a:pPr>
            <a:r>
              <a:rPr b="0" i="0" lang="en-US" sz="2000" u="none" cap="none" strike="noStrike">
                <a:solidFill>
                  <a:schemeClr val="dk1"/>
                </a:solidFill>
                <a:latin typeface="Arial"/>
                <a:ea typeface="Arial"/>
                <a:cs typeface="Arial"/>
                <a:sym typeface="Arial"/>
              </a:rPr>
              <a:t>12 teen literacy workshops conducted in 5 area high schools to more than 900 students</a:t>
            </a:r>
            <a:endParaRPr/>
          </a:p>
          <a:p>
            <a:pPr indent="-55562" lvl="0" marL="228600" marR="0" rtl="0" algn="l">
              <a:spcBef>
                <a:spcPts val="400"/>
              </a:spcBef>
              <a:spcAft>
                <a:spcPts val="0"/>
              </a:spcAft>
              <a:buClr>
                <a:schemeClr val="dk2"/>
              </a:buClr>
              <a:buSzPts val="2000"/>
              <a:buFont typeface="Noto Sans Symbols"/>
              <a:buNone/>
            </a:pPr>
            <a:r>
              <a:t/>
            </a:r>
            <a:endParaRPr b="0" i="0" sz="2000" u="none" cap="none" strike="noStrike">
              <a:solidFill>
                <a:schemeClr val="dk1"/>
              </a:solidFill>
              <a:latin typeface="Arial"/>
              <a:ea typeface="Arial"/>
              <a:cs typeface="Arial"/>
              <a:sym typeface="Arial"/>
            </a:endParaRPr>
          </a:p>
        </p:txBody>
      </p:sp>
      <p:sp>
        <p:nvSpPr>
          <p:cNvPr id="255" name="Google Shape;255;p36"/>
          <p:cNvSpPr txBox="1"/>
          <p:nvPr/>
        </p:nvSpPr>
        <p:spPr>
          <a:xfrm>
            <a:off x="914400" y="1219200"/>
            <a:ext cx="990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a:solidFill>
                  <a:schemeClr val="dk1"/>
                </a:solidFill>
                <a:latin typeface="Arial"/>
                <a:ea typeface="Arial"/>
                <a:cs typeface="Arial"/>
                <a:sym typeface="Arial"/>
              </a:rPr>
              <a:t>(Sample)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0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7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13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1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9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5.xml><?xml version="1.0" encoding="utf-8"?>
<a:theme xmlns:a="http://schemas.openxmlformats.org/drawingml/2006/main" xmlns:r="http://schemas.openxmlformats.org/officeDocument/2006/relationships" name="11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8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12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5_NewBrandTheme">
  <a:themeElements>
    <a:clrScheme name="Custom 9">
      <a:dk1>
        <a:srgbClr val="000000"/>
      </a:dk1>
      <a:lt1>
        <a:srgbClr val="FFFFFF"/>
      </a:lt1>
      <a:dk2>
        <a:srgbClr val="2B4051"/>
      </a:dk2>
      <a:lt2>
        <a:srgbClr val="98D0E5"/>
      </a:lt2>
      <a:accent1>
        <a:srgbClr val="F54C09"/>
      </a:accent1>
      <a:accent2>
        <a:srgbClr val="6B66AC"/>
      </a:accent2>
      <a:accent3>
        <a:srgbClr val="267999"/>
      </a:accent3>
      <a:accent4>
        <a:srgbClr val="FFFFFF"/>
      </a:accent4>
      <a:accent5>
        <a:srgbClr val="7F7F7F"/>
      </a:accent5>
      <a:accent6>
        <a:srgbClr val="6F6C7D"/>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