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20"/>
  </p:notesMasterIdLst>
  <p:sldIdLst>
    <p:sldId id="256" r:id="rId5"/>
    <p:sldId id="258" r:id="rId6"/>
    <p:sldId id="259" r:id="rId7"/>
    <p:sldId id="260" r:id="rId8"/>
    <p:sldId id="262" r:id="rId9"/>
    <p:sldId id="263" r:id="rId10"/>
    <p:sldId id="265" r:id="rId11"/>
    <p:sldId id="264" r:id="rId12"/>
    <p:sldId id="266" r:id="rId13"/>
    <p:sldId id="268" r:id="rId14"/>
    <p:sldId id="283" r:id="rId15"/>
    <p:sldId id="267" r:id="rId16"/>
    <p:sldId id="272" r:id="rId17"/>
    <p:sldId id="284" r:id="rId18"/>
    <p:sldId id="285"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49881EA1-3E4C-B7DF-D384-AF59706C2EA5}" name="Kiera Stephan" initials="KS" userId="S::Kiera.Stephan@letscatapult.org::efad69a2-8101-46dd-ac73-a0a53cb2b9c4"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7870A2E-018D-4E88-81FB-2FA73719DB05}" v="4" dt="2025-11-12T20:59:10.77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68523" autoAdjust="0"/>
  </p:normalViewPr>
  <p:slideViewPr>
    <p:cSldViewPr snapToGrid="0">
      <p:cViewPr varScale="1">
        <p:scale>
          <a:sx n="32" d="100"/>
          <a:sy n="32" d="100"/>
        </p:scale>
        <p:origin x="40" y="20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microsoft.com/office/2018/10/relationships/authors" Target="authors.xml"/><Relationship Id="rId3" Type="http://schemas.openxmlformats.org/officeDocument/2006/relationships/customXml" Target="../customXml/item3.xml"/><Relationship Id="rId21"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viewProps" Target="viewProps.xml"/></Relationships>
</file>

<file path=ppt/diagrams/_rels/data1.xml.rels><?xml version="1.0" encoding="UTF-8" standalone="yes"?>
<Relationships xmlns="http://schemas.openxmlformats.org/package/2006/relationships"><Relationship Id="rId8" Type="http://schemas.openxmlformats.org/officeDocument/2006/relationships/image" Target="../media/image11.sv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5.svg"/><Relationship Id="rId1" Type="http://schemas.openxmlformats.org/officeDocument/2006/relationships/image" Target="../media/image4.png"/><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7.svg"/></Relationships>
</file>

<file path=ppt/diagrams/_rels/drawing1.xml.rels><?xml version="1.0" encoding="UTF-8" standalone="yes"?>
<Relationships xmlns="http://schemas.openxmlformats.org/package/2006/relationships"><Relationship Id="rId8" Type="http://schemas.openxmlformats.org/officeDocument/2006/relationships/image" Target="../media/image11.sv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5.svg"/><Relationship Id="rId1" Type="http://schemas.openxmlformats.org/officeDocument/2006/relationships/image" Target="../media/image4.png"/><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7.svg"/></Relationships>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164F8AD-356B-4D5A-9A53-E660B06AEC91}" type="doc">
      <dgm:prSet loTypeId="urn:microsoft.com/office/officeart/2018/2/layout/IconVerticalSolidList" loCatId="icon" qsTypeId="urn:microsoft.com/office/officeart/2005/8/quickstyle/simple1" qsCatId="simple" csTypeId="urn:microsoft.com/office/officeart/2005/8/colors/accent2_2" csCatId="accent2" phldr="1"/>
      <dgm:spPr/>
      <dgm:t>
        <a:bodyPr/>
        <a:lstStyle/>
        <a:p>
          <a:endParaRPr lang="en-US"/>
        </a:p>
      </dgm:t>
    </dgm:pt>
    <dgm:pt modelId="{7A31AD49-E011-43FF-B8F0-8BE85C88AC67}">
      <dgm:prSet/>
      <dgm:spPr/>
      <dgm:t>
        <a:bodyPr/>
        <a:lstStyle/>
        <a:p>
          <a:pPr>
            <a:lnSpc>
              <a:spcPct val="100000"/>
            </a:lnSpc>
          </a:pPr>
          <a:r>
            <a:rPr lang="en-US" b="0" i="0"/>
            <a:t>Document! </a:t>
          </a:r>
          <a:endParaRPr lang="en-US"/>
        </a:p>
      </dgm:t>
    </dgm:pt>
    <dgm:pt modelId="{9A3830F1-327F-477C-9F5C-60BE40702DC2}" type="parTrans" cxnId="{DE915F58-F0A3-4FAF-8CD8-36438B8C6ABB}">
      <dgm:prSet/>
      <dgm:spPr/>
      <dgm:t>
        <a:bodyPr/>
        <a:lstStyle/>
        <a:p>
          <a:endParaRPr lang="en-US"/>
        </a:p>
      </dgm:t>
    </dgm:pt>
    <dgm:pt modelId="{56389A61-0896-4695-B70D-306EEB586BF8}" type="sibTrans" cxnId="{DE915F58-F0A3-4FAF-8CD8-36438B8C6ABB}">
      <dgm:prSet/>
      <dgm:spPr/>
      <dgm:t>
        <a:bodyPr/>
        <a:lstStyle/>
        <a:p>
          <a:endParaRPr lang="en-US"/>
        </a:p>
      </dgm:t>
    </dgm:pt>
    <dgm:pt modelId="{470DB584-3C89-499F-9CF6-745D5AF36BAE}">
      <dgm:prSet/>
      <dgm:spPr/>
      <dgm:t>
        <a:bodyPr/>
        <a:lstStyle/>
        <a:p>
          <a:pPr>
            <a:lnSpc>
              <a:spcPct val="100000"/>
            </a:lnSpc>
          </a:pPr>
          <a:r>
            <a:rPr lang="en-US" b="0" i="0"/>
            <a:t>Clear, concise and widely circulated policies!</a:t>
          </a:r>
          <a:endParaRPr lang="en-US"/>
        </a:p>
      </dgm:t>
    </dgm:pt>
    <dgm:pt modelId="{CCC9B7A2-6FEE-4FB6-A75D-EA821254845F}" type="parTrans" cxnId="{28BDDF7C-E1E3-4EA3-8DE8-22553A843E1F}">
      <dgm:prSet/>
      <dgm:spPr/>
      <dgm:t>
        <a:bodyPr/>
        <a:lstStyle/>
        <a:p>
          <a:endParaRPr lang="en-US"/>
        </a:p>
      </dgm:t>
    </dgm:pt>
    <dgm:pt modelId="{51257A56-7B15-4D6F-B8EE-A0C60C754B00}" type="sibTrans" cxnId="{28BDDF7C-E1E3-4EA3-8DE8-22553A843E1F}">
      <dgm:prSet/>
      <dgm:spPr/>
      <dgm:t>
        <a:bodyPr/>
        <a:lstStyle/>
        <a:p>
          <a:endParaRPr lang="en-US"/>
        </a:p>
      </dgm:t>
    </dgm:pt>
    <dgm:pt modelId="{69B8F5B1-4347-430E-88D6-73BF0CEC406F}">
      <dgm:prSet/>
      <dgm:spPr/>
      <dgm:t>
        <a:bodyPr/>
        <a:lstStyle/>
        <a:p>
          <a:pPr>
            <a:lnSpc>
              <a:spcPct val="100000"/>
            </a:lnSpc>
          </a:pPr>
          <a:r>
            <a:rPr lang="en-US" b="0" i="0"/>
            <a:t>Make no assumptions! </a:t>
          </a:r>
          <a:endParaRPr lang="en-US"/>
        </a:p>
      </dgm:t>
    </dgm:pt>
    <dgm:pt modelId="{8D9B1570-BF54-42BA-9466-2B9114FB7E14}" type="parTrans" cxnId="{C55E094E-1A92-4965-ABF7-D60FAFF0DA36}">
      <dgm:prSet/>
      <dgm:spPr/>
      <dgm:t>
        <a:bodyPr/>
        <a:lstStyle/>
        <a:p>
          <a:endParaRPr lang="en-US"/>
        </a:p>
      </dgm:t>
    </dgm:pt>
    <dgm:pt modelId="{967376C5-2A03-4E40-93BC-832E74EF03F5}" type="sibTrans" cxnId="{C55E094E-1A92-4965-ABF7-D60FAFF0DA36}">
      <dgm:prSet/>
      <dgm:spPr/>
      <dgm:t>
        <a:bodyPr/>
        <a:lstStyle/>
        <a:p>
          <a:endParaRPr lang="en-US"/>
        </a:p>
      </dgm:t>
    </dgm:pt>
    <dgm:pt modelId="{A35FA052-1B3B-46C7-9EE2-8AABC95DB4B8}">
      <dgm:prSet/>
      <dgm:spPr/>
      <dgm:t>
        <a:bodyPr/>
        <a:lstStyle/>
        <a:p>
          <a:pPr>
            <a:lnSpc>
              <a:spcPct val="100000"/>
            </a:lnSpc>
          </a:pPr>
          <a:r>
            <a:rPr lang="en-US" b="0" i="0"/>
            <a:t>Call Catapult!</a:t>
          </a:r>
          <a:endParaRPr lang="en-US"/>
        </a:p>
      </dgm:t>
    </dgm:pt>
    <dgm:pt modelId="{ECD37981-944B-4C9A-B21D-AE00C0C0FFBE}" type="parTrans" cxnId="{BB4A2A85-4AC7-42AA-89A2-760C1C0077B2}">
      <dgm:prSet/>
      <dgm:spPr/>
      <dgm:t>
        <a:bodyPr/>
        <a:lstStyle/>
        <a:p>
          <a:endParaRPr lang="en-US"/>
        </a:p>
      </dgm:t>
    </dgm:pt>
    <dgm:pt modelId="{25245D92-EBD2-4C3E-9DD6-3640729396C4}" type="sibTrans" cxnId="{BB4A2A85-4AC7-42AA-89A2-760C1C0077B2}">
      <dgm:prSet/>
      <dgm:spPr/>
      <dgm:t>
        <a:bodyPr/>
        <a:lstStyle/>
        <a:p>
          <a:endParaRPr lang="en-US"/>
        </a:p>
      </dgm:t>
    </dgm:pt>
    <dgm:pt modelId="{28C2B080-D635-4CCB-890E-E2E27EBD7999}" type="pres">
      <dgm:prSet presAssocID="{3164F8AD-356B-4D5A-9A53-E660B06AEC91}" presName="root" presStyleCnt="0">
        <dgm:presLayoutVars>
          <dgm:dir/>
          <dgm:resizeHandles val="exact"/>
        </dgm:presLayoutVars>
      </dgm:prSet>
      <dgm:spPr/>
    </dgm:pt>
    <dgm:pt modelId="{ABD88ED4-7C72-40D5-B9E5-6FC88404961E}" type="pres">
      <dgm:prSet presAssocID="{7A31AD49-E011-43FF-B8F0-8BE85C88AC67}" presName="compNode" presStyleCnt="0"/>
      <dgm:spPr/>
    </dgm:pt>
    <dgm:pt modelId="{4222AA6B-1834-4D02-B753-7DB6B2EA8A72}" type="pres">
      <dgm:prSet presAssocID="{7A31AD49-E011-43FF-B8F0-8BE85C88AC67}" presName="bgRect" presStyleLbl="bgShp" presStyleIdx="0" presStyleCnt="4" custLinFactNeighborX="0" custLinFactNeighborY="5429"/>
      <dgm:spPr/>
    </dgm:pt>
    <dgm:pt modelId="{818D8BC4-BC1D-4541-8B97-113D3548383D}" type="pres">
      <dgm:prSet presAssocID="{7A31AD49-E011-43FF-B8F0-8BE85C88AC67}" presName="iconRect" presStyleLbl="node1" presStyleIdx="0" presStyleCnt="4"/>
      <dgm:spPr>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Scribble outline"/>
        </a:ext>
      </dgm:extLst>
    </dgm:pt>
    <dgm:pt modelId="{B462B308-F5C9-45C3-8C09-20078D36D45A}" type="pres">
      <dgm:prSet presAssocID="{7A31AD49-E011-43FF-B8F0-8BE85C88AC67}" presName="spaceRect" presStyleCnt="0"/>
      <dgm:spPr/>
    </dgm:pt>
    <dgm:pt modelId="{C69170FD-D1AD-4020-821D-A6D129AB387B}" type="pres">
      <dgm:prSet presAssocID="{7A31AD49-E011-43FF-B8F0-8BE85C88AC67}" presName="parTx" presStyleLbl="revTx" presStyleIdx="0" presStyleCnt="4">
        <dgm:presLayoutVars>
          <dgm:chMax val="0"/>
          <dgm:chPref val="0"/>
        </dgm:presLayoutVars>
      </dgm:prSet>
      <dgm:spPr/>
    </dgm:pt>
    <dgm:pt modelId="{4367ADB7-1871-44C8-A212-43EA812EFE5C}" type="pres">
      <dgm:prSet presAssocID="{56389A61-0896-4695-B70D-306EEB586BF8}" presName="sibTrans" presStyleCnt="0"/>
      <dgm:spPr/>
    </dgm:pt>
    <dgm:pt modelId="{F4B60B70-F21C-4518-A4C2-1376C0C932B9}" type="pres">
      <dgm:prSet presAssocID="{470DB584-3C89-499F-9CF6-745D5AF36BAE}" presName="compNode" presStyleCnt="0"/>
      <dgm:spPr/>
    </dgm:pt>
    <dgm:pt modelId="{5C6FC71E-2457-4DAC-ABD2-4EEF7F12F7FD}" type="pres">
      <dgm:prSet presAssocID="{470DB584-3C89-499F-9CF6-745D5AF36BAE}" presName="bgRect" presStyleLbl="bgShp" presStyleIdx="1" presStyleCnt="4"/>
      <dgm:spPr/>
    </dgm:pt>
    <dgm:pt modelId="{E3B76818-5487-4ED6-B2D3-CD30BC115350}" type="pres">
      <dgm:prSet presAssocID="{470DB584-3C89-499F-9CF6-745D5AF36BAE}" presName="iconRect" presStyleLbl="node1" presStyleIdx="1" presStyleCnt="4"/>
      <dgm:spPr>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dgm:spPr>
      <dgm:extLst>
        <a:ext uri="{E40237B7-FDA0-4F09-8148-C483321AD2D9}">
          <dgm14:cNvPr xmlns:dgm14="http://schemas.microsoft.com/office/drawing/2010/diagram" id="0" name="" descr="Contract with solid fill"/>
        </a:ext>
      </dgm:extLst>
    </dgm:pt>
    <dgm:pt modelId="{6C426EF9-3396-48DE-83E2-0BF93A497294}" type="pres">
      <dgm:prSet presAssocID="{470DB584-3C89-499F-9CF6-745D5AF36BAE}" presName="spaceRect" presStyleCnt="0"/>
      <dgm:spPr/>
    </dgm:pt>
    <dgm:pt modelId="{6B9D33BA-8123-4445-8978-41BFCE4DA361}" type="pres">
      <dgm:prSet presAssocID="{470DB584-3C89-499F-9CF6-745D5AF36BAE}" presName="parTx" presStyleLbl="revTx" presStyleIdx="1" presStyleCnt="4">
        <dgm:presLayoutVars>
          <dgm:chMax val="0"/>
          <dgm:chPref val="0"/>
        </dgm:presLayoutVars>
      </dgm:prSet>
      <dgm:spPr/>
    </dgm:pt>
    <dgm:pt modelId="{09BFEC2A-52AB-4C19-B24E-4A1505ECDAB9}" type="pres">
      <dgm:prSet presAssocID="{51257A56-7B15-4D6F-B8EE-A0C60C754B00}" presName="sibTrans" presStyleCnt="0"/>
      <dgm:spPr/>
    </dgm:pt>
    <dgm:pt modelId="{7ED8C4A3-DB05-4725-A002-92FD23C7FA16}" type="pres">
      <dgm:prSet presAssocID="{69B8F5B1-4347-430E-88D6-73BF0CEC406F}" presName="compNode" presStyleCnt="0"/>
      <dgm:spPr/>
    </dgm:pt>
    <dgm:pt modelId="{1A2B00D2-9B03-416D-B66D-844D43565772}" type="pres">
      <dgm:prSet presAssocID="{69B8F5B1-4347-430E-88D6-73BF0CEC406F}" presName="bgRect" presStyleLbl="bgShp" presStyleIdx="2" presStyleCnt="4"/>
      <dgm:spPr/>
    </dgm:pt>
    <dgm:pt modelId="{83B8BFD6-EF62-4B72-B7C1-D958F4A74FC1}" type="pres">
      <dgm:prSet presAssocID="{69B8F5B1-4347-430E-88D6-73BF0CEC406F}" presName="iconRect" presStyleLbl="node1" presStyleIdx="2" presStyleCnt="4"/>
      <dgm:spPr>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dgm:spPr>
      <dgm:extLst>
        <a:ext uri="{E40237B7-FDA0-4F09-8148-C483321AD2D9}">
          <dgm14:cNvPr xmlns:dgm14="http://schemas.microsoft.com/office/drawing/2010/diagram" id="0" name="" descr="Detective female with solid fill"/>
        </a:ext>
      </dgm:extLst>
    </dgm:pt>
    <dgm:pt modelId="{0FF5A3AF-04FA-4B1F-9C2C-417E5B08AA87}" type="pres">
      <dgm:prSet presAssocID="{69B8F5B1-4347-430E-88D6-73BF0CEC406F}" presName="spaceRect" presStyleCnt="0"/>
      <dgm:spPr/>
    </dgm:pt>
    <dgm:pt modelId="{E4702AFE-B91B-41A7-9E96-5C66105EB41E}" type="pres">
      <dgm:prSet presAssocID="{69B8F5B1-4347-430E-88D6-73BF0CEC406F}" presName="parTx" presStyleLbl="revTx" presStyleIdx="2" presStyleCnt="4">
        <dgm:presLayoutVars>
          <dgm:chMax val="0"/>
          <dgm:chPref val="0"/>
        </dgm:presLayoutVars>
      </dgm:prSet>
      <dgm:spPr/>
    </dgm:pt>
    <dgm:pt modelId="{449931FD-C1BC-444B-BC4D-4742923752D9}" type="pres">
      <dgm:prSet presAssocID="{967376C5-2A03-4E40-93BC-832E74EF03F5}" presName="sibTrans" presStyleCnt="0"/>
      <dgm:spPr/>
    </dgm:pt>
    <dgm:pt modelId="{5FB91F90-2C36-43FF-881E-5BA50A5CD927}" type="pres">
      <dgm:prSet presAssocID="{A35FA052-1B3B-46C7-9EE2-8AABC95DB4B8}" presName="compNode" presStyleCnt="0"/>
      <dgm:spPr/>
    </dgm:pt>
    <dgm:pt modelId="{14AB0755-1991-4E8D-B6C1-46465423B461}" type="pres">
      <dgm:prSet presAssocID="{A35FA052-1B3B-46C7-9EE2-8AABC95DB4B8}" presName="bgRect" presStyleLbl="bgShp" presStyleIdx="3" presStyleCnt="4"/>
      <dgm:spPr/>
    </dgm:pt>
    <dgm:pt modelId="{7C912041-2831-4979-8DDD-3BB40E4A1392}" type="pres">
      <dgm:prSet presAssocID="{A35FA052-1B3B-46C7-9EE2-8AABC95DB4B8}" presName="iconRect" presStyleLbl="node1" presStyleIdx="3" presStyleCnt="4"/>
      <dgm:spPr>
        <a:blipFill>
          <a:blip xmlns:r="http://schemas.openxmlformats.org/officeDocument/2006/relationships" r:embed="rId7">
            <a:extLst>
              <a:ext uri="{96DAC541-7B7A-43D3-8B79-37D633B846F1}">
                <asvg:svgBlip xmlns:asvg="http://schemas.microsoft.com/office/drawing/2016/SVG/main" r:embed="rId8"/>
              </a:ext>
            </a:extLst>
          </a:blip>
          <a:srcRect/>
          <a:stretch>
            <a:fillRect/>
          </a:stretch>
        </a:blipFill>
      </dgm:spPr>
      <dgm:extLst>
        <a:ext uri="{E40237B7-FDA0-4F09-8148-C483321AD2D9}">
          <dgm14:cNvPr xmlns:dgm14="http://schemas.microsoft.com/office/drawing/2010/diagram" id="0" name="" descr="Speaker phone with solid fill"/>
        </a:ext>
      </dgm:extLst>
    </dgm:pt>
    <dgm:pt modelId="{A45A3568-9879-4AA2-87A8-0CEDE46030EA}" type="pres">
      <dgm:prSet presAssocID="{A35FA052-1B3B-46C7-9EE2-8AABC95DB4B8}" presName="spaceRect" presStyleCnt="0"/>
      <dgm:spPr/>
    </dgm:pt>
    <dgm:pt modelId="{32DF2B69-A9A6-43B1-B7FE-AB1CDBCDCA01}" type="pres">
      <dgm:prSet presAssocID="{A35FA052-1B3B-46C7-9EE2-8AABC95DB4B8}" presName="parTx" presStyleLbl="revTx" presStyleIdx="3" presStyleCnt="4">
        <dgm:presLayoutVars>
          <dgm:chMax val="0"/>
          <dgm:chPref val="0"/>
        </dgm:presLayoutVars>
      </dgm:prSet>
      <dgm:spPr/>
    </dgm:pt>
  </dgm:ptLst>
  <dgm:cxnLst>
    <dgm:cxn modelId="{AAC49B28-9526-4943-82B2-57C3B161E809}" type="presOf" srcId="{470DB584-3C89-499F-9CF6-745D5AF36BAE}" destId="{6B9D33BA-8123-4445-8978-41BFCE4DA361}" srcOrd="0" destOrd="0" presId="urn:microsoft.com/office/officeart/2018/2/layout/IconVerticalSolidList"/>
    <dgm:cxn modelId="{AD0ABB66-CBB7-4DD9-AD03-1785FCB18423}" type="presOf" srcId="{69B8F5B1-4347-430E-88D6-73BF0CEC406F}" destId="{E4702AFE-B91B-41A7-9E96-5C66105EB41E}" srcOrd="0" destOrd="0" presId="urn:microsoft.com/office/officeart/2018/2/layout/IconVerticalSolidList"/>
    <dgm:cxn modelId="{C55E094E-1A92-4965-ABF7-D60FAFF0DA36}" srcId="{3164F8AD-356B-4D5A-9A53-E660B06AEC91}" destId="{69B8F5B1-4347-430E-88D6-73BF0CEC406F}" srcOrd="2" destOrd="0" parTransId="{8D9B1570-BF54-42BA-9466-2B9114FB7E14}" sibTransId="{967376C5-2A03-4E40-93BC-832E74EF03F5}"/>
    <dgm:cxn modelId="{68F21B76-0130-489B-A36B-D0716AAF844B}" type="presOf" srcId="{A35FA052-1B3B-46C7-9EE2-8AABC95DB4B8}" destId="{32DF2B69-A9A6-43B1-B7FE-AB1CDBCDCA01}" srcOrd="0" destOrd="0" presId="urn:microsoft.com/office/officeart/2018/2/layout/IconVerticalSolidList"/>
    <dgm:cxn modelId="{DE915F58-F0A3-4FAF-8CD8-36438B8C6ABB}" srcId="{3164F8AD-356B-4D5A-9A53-E660B06AEC91}" destId="{7A31AD49-E011-43FF-B8F0-8BE85C88AC67}" srcOrd="0" destOrd="0" parTransId="{9A3830F1-327F-477C-9F5C-60BE40702DC2}" sibTransId="{56389A61-0896-4695-B70D-306EEB586BF8}"/>
    <dgm:cxn modelId="{28BDDF7C-E1E3-4EA3-8DE8-22553A843E1F}" srcId="{3164F8AD-356B-4D5A-9A53-E660B06AEC91}" destId="{470DB584-3C89-499F-9CF6-745D5AF36BAE}" srcOrd="1" destOrd="0" parTransId="{CCC9B7A2-6FEE-4FB6-A75D-EA821254845F}" sibTransId="{51257A56-7B15-4D6F-B8EE-A0C60C754B00}"/>
    <dgm:cxn modelId="{BB4A2A85-4AC7-42AA-89A2-760C1C0077B2}" srcId="{3164F8AD-356B-4D5A-9A53-E660B06AEC91}" destId="{A35FA052-1B3B-46C7-9EE2-8AABC95DB4B8}" srcOrd="3" destOrd="0" parTransId="{ECD37981-944B-4C9A-B21D-AE00C0C0FFBE}" sibTransId="{25245D92-EBD2-4C3E-9DD6-3640729396C4}"/>
    <dgm:cxn modelId="{7815928A-8CB6-4B84-ACB2-BC786052C461}" type="presOf" srcId="{3164F8AD-356B-4D5A-9A53-E660B06AEC91}" destId="{28C2B080-D635-4CCB-890E-E2E27EBD7999}" srcOrd="0" destOrd="0" presId="urn:microsoft.com/office/officeart/2018/2/layout/IconVerticalSolidList"/>
    <dgm:cxn modelId="{C23B68C6-9D63-4E84-9AEB-66F719C3144B}" type="presOf" srcId="{7A31AD49-E011-43FF-B8F0-8BE85C88AC67}" destId="{C69170FD-D1AD-4020-821D-A6D129AB387B}" srcOrd="0" destOrd="0" presId="urn:microsoft.com/office/officeart/2018/2/layout/IconVerticalSolidList"/>
    <dgm:cxn modelId="{0FC132E6-FEF9-4D47-940F-16174F250BBA}" type="presParOf" srcId="{28C2B080-D635-4CCB-890E-E2E27EBD7999}" destId="{ABD88ED4-7C72-40D5-B9E5-6FC88404961E}" srcOrd="0" destOrd="0" presId="urn:microsoft.com/office/officeart/2018/2/layout/IconVerticalSolidList"/>
    <dgm:cxn modelId="{BF07B69D-2398-44C0-82E1-3E9E6F7624E5}" type="presParOf" srcId="{ABD88ED4-7C72-40D5-B9E5-6FC88404961E}" destId="{4222AA6B-1834-4D02-B753-7DB6B2EA8A72}" srcOrd="0" destOrd="0" presId="urn:microsoft.com/office/officeart/2018/2/layout/IconVerticalSolidList"/>
    <dgm:cxn modelId="{4ABA1B95-0182-499F-866A-2DD29EA243FC}" type="presParOf" srcId="{ABD88ED4-7C72-40D5-B9E5-6FC88404961E}" destId="{818D8BC4-BC1D-4541-8B97-113D3548383D}" srcOrd="1" destOrd="0" presId="urn:microsoft.com/office/officeart/2018/2/layout/IconVerticalSolidList"/>
    <dgm:cxn modelId="{4A52134F-9EE1-4B05-85AB-9FB9B15659D1}" type="presParOf" srcId="{ABD88ED4-7C72-40D5-B9E5-6FC88404961E}" destId="{B462B308-F5C9-45C3-8C09-20078D36D45A}" srcOrd="2" destOrd="0" presId="urn:microsoft.com/office/officeart/2018/2/layout/IconVerticalSolidList"/>
    <dgm:cxn modelId="{797EEB6C-4FDB-43CD-8DA1-AE09B9E45069}" type="presParOf" srcId="{ABD88ED4-7C72-40D5-B9E5-6FC88404961E}" destId="{C69170FD-D1AD-4020-821D-A6D129AB387B}" srcOrd="3" destOrd="0" presId="urn:microsoft.com/office/officeart/2018/2/layout/IconVerticalSolidList"/>
    <dgm:cxn modelId="{FC56E960-537D-447D-A6B5-B2209F0FB33B}" type="presParOf" srcId="{28C2B080-D635-4CCB-890E-E2E27EBD7999}" destId="{4367ADB7-1871-44C8-A212-43EA812EFE5C}" srcOrd="1" destOrd="0" presId="urn:microsoft.com/office/officeart/2018/2/layout/IconVerticalSolidList"/>
    <dgm:cxn modelId="{0B471D49-1471-4EDA-BDC0-4A37F645FA5F}" type="presParOf" srcId="{28C2B080-D635-4CCB-890E-E2E27EBD7999}" destId="{F4B60B70-F21C-4518-A4C2-1376C0C932B9}" srcOrd="2" destOrd="0" presId="urn:microsoft.com/office/officeart/2018/2/layout/IconVerticalSolidList"/>
    <dgm:cxn modelId="{FEA48CA0-E79E-4F6E-9966-6B11CA919FB2}" type="presParOf" srcId="{F4B60B70-F21C-4518-A4C2-1376C0C932B9}" destId="{5C6FC71E-2457-4DAC-ABD2-4EEF7F12F7FD}" srcOrd="0" destOrd="0" presId="urn:microsoft.com/office/officeart/2018/2/layout/IconVerticalSolidList"/>
    <dgm:cxn modelId="{1BB7B6A6-2940-441C-A535-FE62D4DDB2F2}" type="presParOf" srcId="{F4B60B70-F21C-4518-A4C2-1376C0C932B9}" destId="{E3B76818-5487-4ED6-B2D3-CD30BC115350}" srcOrd="1" destOrd="0" presId="urn:microsoft.com/office/officeart/2018/2/layout/IconVerticalSolidList"/>
    <dgm:cxn modelId="{A24126B6-1363-4278-8EB6-2F9A18313222}" type="presParOf" srcId="{F4B60B70-F21C-4518-A4C2-1376C0C932B9}" destId="{6C426EF9-3396-48DE-83E2-0BF93A497294}" srcOrd="2" destOrd="0" presId="urn:microsoft.com/office/officeart/2018/2/layout/IconVerticalSolidList"/>
    <dgm:cxn modelId="{55B1FD15-1870-46AF-AF83-72367F0933BD}" type="presParOf" srcId="{F4B60B70-F21C-4518-A4C2-1376C0C932B9}" destId="{6B9D33BA-8123-4445-8978-41BFCE4DA361}" srcOrd="3" destOrd="0" presId="urn:microsoft.com/office/officeart/2018/2/layout/IconVerticalSolidList"/>
    <dgm:cxn modelId="{7AD30BE3-3928-4FC1-B839-C9A859729A61}" type="presParOf" srcId="{28C2B080-D635-4CCB-890E-E2E27EBD7999}" destId="{09BFEC2A-52AB-4C19-B24E-4A1505ECDAB9}" srcOrd="3" destOrd="0" presId="urn:microsoft.com/office/officeart/2018/2/layout/IconVerticalSolidList"/>
    <dgm:cxn modelId="{6DB11E74-5282-4F90-9B32-904E063C4B7C}" type="presParOf" srcId="{28C2B080-D635-4CCB-890E-E2E27EBD7999}" destId="{7ED8C4A3-DB05-4725-A002-92FD23C7FA16}" srcOrd="4" destOrd="0" presId="urn:microsoft.com/office/officeart/2018/2/layout/IconVerticalSolidList"/>
    <dgm:cxn modelId="{DD9F4E95-727C-4D74-B269-5FE16D9AF966}" type="presParOf" srcId="{7ED8C4A3-DB05-4725-A002-92FD23C7FA16}" destId="{1A2B00D2-9B03-416D-B66D-844D43565772}" srcOrd="0" destOrd="0" presId="urn:microsoft.com/office/officeart/2018/2/layout/IconVerticalSolidList"/>
    <dgm:cxn modelId="{6AFC4121-0D14-40DB-8017-AEA234D09E86}" type="presParOf" srcId="{7ED8C4A3-DB05-4725-A002-92FD23C7FA16}" destId="{83B8BFD6-EF62-4B72-B7C1-D958F4A74FC1}" srcOrd="1" destOrd="0" presId="urn:microsoft.com/office/officeart/2018/2/layout/IconVerticalSolidList"/>
    <dgm:cxn modelId="{BF9ADF77-A877-47AD-8499-1859261A7EC6}" type="presParOf" srcId="{7ED8C4A3-DB05-4725-A002-92FD23C7FA16}" destId="{0FF5A3AF-04FA-4B1F-9C2C-417E5B08AA87}" srcOrd="2" destOrd="0" presId="urn:microsoft.com/office/officeart/2018/2/layout/IconVerticalSolidList"/>
    <dgm:cxn modelId="{00AE64CA-F859-4BF9-B3E8-336182A15103}" type="presParOf" srcId="{7ED8C4A3-DB05-4725-A002-92FD23C7FA16}" destId="{E4702AFE-B91B-41A7-9E96-5C66105EB41E}" srcOrd="3" destOrd="0" presId="urn:microsoft.com/office/officeart/2018/2/layout/IconVerticalSolidList"/>
    <dgm:cxn modelId="{1DC5152D-FC0A-4690-9100-7299A917AE17}" type="presParOf" srcId="{28C2B080-D635-4CCB-890E-E2E27EBD7999}" destId="{449931FD-C1BC-444B-BC4D-4742923752D9}" srcOrd="5" destOrd="0" presId="urn:microsoft.com/office/officeart/2018/2/layout/IconVerticalSolidList"/>
    <dgm:cxn modelId="{2FA4A429-3C62-4AE1-BAA0-F68AC5CDDCA4}" type="presParOf" srcId="{28C2B080-D635-4CCB-890E-E2E27EBD7999}" destId="{5FB91F90-2C36-43FF-881E-5BA50A5CD927}" srcOrd="6" destOrd="0" presId="urn:microsoft.com/office/officeart/2018/2/layout/IconVerticalSolidList"/>
    <dgm:cxn modelId="{745A9515-042C-4A24-9B50-15527A0101ED}" type="presParOf" srcId="{5FB91F90-2C36-43FF-881E-5BA50A5CD927}" destId="{14AB0755-1991-4E8D-B6C1-46465423B461}" srcOrd="0" destOrd="0" presId="urn:microsoft.com/office/officeart/2018/2/layout/IconVerticalSolidList"/>
    <dgm:cxn modelId="{03908838-96C3-4D37-A41E-D9E4836D42B8}" type="presParOf" srcId="{5FB91F90-2C36-43FF-881E-5BA50A5CD927}" destId="{7C912041-2831-4979-8DDD-3BB40E4A1392}" srcOrd="1" destOrd="0" presId="urn:microsoft.com/office/officeart/2018/2/layout/IconVerticalSolidList"/>
    <dgm:cxn modelId="{B37379D1-5BAF-4D86-94E4-642A98425F04}" type="presParOf" srcId="{5FB91F90-2C36-43FF-881E-5BA50A5CD927}" destId="{A45A3568-9879-4AA2-87A8-0CEDE46030EA}" srcOrd="2" destOrd="0" presId="urn:microsoft.com/office/officeart/2018/2/layout/IconVerticalSolidList"/>
    <dgm:cxn modelId="{C0C1B2E6-CF80-40E9-865E-8E7A4C42289C}" type="presParOf" srcId="{5FB91F90-2C36-43FF-881E-5BA50A5CD927}" destId="{32DF2B69-A9A6-43B1-B7FE-AB1CDBCDCA01}"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222AA6B-1834-4D02-B753-7DB6B2EA8A72}">
      <dsp:nvSpPr>
        <dsp:cNvPr id="0" name=""/>
        <dsp:cNvSpPr/>
      </dsp:nvSpPr>
      <dsp:spPr>
        <a:xfrm>
          <a:off x="0" y="51498"/>
          <a:ext cx="11195050" cy="915310"/>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18D8BC4-BC1D-4541-8B97-113D3548383D}">
      <dsp:nvSpPr>
        <dsp:cNvPr id="0" name=""/>
        <dsp:cNvSpPr/>
      </dsp:nvSpPr>
      <dsp:spPr>
        <a:xfrm>
          <a:off x="276881" y="207750"/>
          <a:ext cx="503420" cy="503420"/>
        </a:xfrm>
        <a:prstGeom prst="rect">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69170FD-D1AD-4020-821D-A6D129AB387B}">
      <dsp:nvSpPr>
        <dsp:cNvPr id="0" name=""/>
        <dsp:cNvSpPr/>
      </dsp:nvSpPr>
      <dsp:spPr>
        <a:xfrm>
          <a:off x="1057183" y="1805"/>
          <a:ext cx="10137866" cy="9153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6870" tIns="96870" rIns="96870" bIns="96870" numCol="1" spcCol="1270" anchor="ctr" anchorCtr="0">
          <a:noAutofit/>
        </a:bodyPr>
        <a:lstStyle/>
        <a:p>
          <a:pPr marL="0" lvl="0" indent="0" algn="l" defTabSz="977900">
            <a:lnSpc>
              <a:spcPct val="100000"/>
            </a:lnSpc>
            <a:spcBef>
              <a:spcPct val="0"/>
            </a:spcBef>
            <a:spcAft>
              <a:spcPct val="35000"/>
            </a:spcAft>
            <a:buNone/>
          </a:pPr>
          <a:r>
            <a:rPr lang="en-US" sz="2200" b="0" i="0" kern="1200"/>
            <a:t>Document! </a:t>
          </a:r>
          <a:endParaRPr lang="en-US" sz="2200" kern="1200"/>
        </a:p>
      </dsp:txBody>
      <dsp:txXfrm>
        <a:off x="1057183" y="1805"/>
        <a:ext cx="10137866" cy="915310"/>
      </dsp:txXfrm>
    </dsp:sp>
    <dsp:sp modelId="{5C6FC71E-2457-4DAC-ABD2-4EEF7F12F7FD}">
      <dsp:nvSpPr>
        <dsp:cNvPr id="0" name=""/>
        <dsp:cNvSpPr/>
      </dsp:nvSpPr>
      <dsp:spPr>
        <a:xfrm>
          <a:off x="0" y="1145944"/>
          <a:ext cx="11195050" cy="915310"/>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3B76818-5487-4ED6-B2D3-CD30BC115350}">
      <dsp:nvSpPr>
        <dsp:cNvPr id="0" name=""/>
        <dsp:cNvSpPr/>
      </dsp:nvSpPr>
      <dsp:spPr>
        <a:xfrm>
          <a:off x="276881" y="1351889"/>
          <a:ext cx="503420" cy="503420"/>
        </a:xfrm>
        <a:prstGeom prst="rect">
          <a:avLst/>
        </a:prstGeom>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B9D33BA-8123-4445-8978-41BFCE4DA361}">
      <dsp:nvSpPr>
        <dsp:cNvPr id="0" name=""/>
        <dsp:cNvSpPr/>
      </dsp:nvSpPr>
      <dsp:spPr>
        <a:xfrm>
          <a:off x="1057183" y="1145944"/>
          <a:ext cx="10137866" cy="9153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6870" tIns="96870" rIns="96870" bIns="96870" numCol="1" spcCol="1270" anchor="ctr" anchorCtr="0">
          <a:noAutofit/>
        </a:bodyPr>
        <a:lstStyle/>
        <a:p>
          <a:pPr marL="0" lvl="0" indent="0" algn="l" defTabSz="977900">
            <a:lnSpc>
              <a:spcPct val="100000"/>
            </a:lnSpc>
            <a:spcBef>
              <a:spcPct val="0"/>
            </a:spcBef>
            <a:spcAft>
              <a:spcPct val="35000"/>
            </a:spcAft>
            <a:buNone/>
          </a:pPr>
          <a:r>
            <a:rPr lang="en-US" sz="2200" b="0" i="0" kern="1200"/>
            <a:t>Clear, concise and widely circulated policies!</a:t>
          </a:r>
          <a:endParaRPr lang="en-US" sz="2200" kern="1200"/>
        </a:p>
      </dsp:txBody>
      <dsp:txXfrm>
        <a:off x="1057183" y="1145944"/>
        <a:ext cx="10137866" cy="915310"/>
      </dsp:txXfrm>
    </dsp:sp>
    <dsp:sp modelId="{1A2B00D2-9B03-416D-B66D-844D43565772}">
      <dsp:nvSpPr>
        <dsp:cNvPr id="0" name=""/>
        <dsp:cNvSpPr/>
      </dsp:nvSpPr>
      <dsp:spPr>
        <a:xfrm>
          <a:off x="0" y="2290082"/>
          <a:ext cx="11195050" cy="915310"/>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3B8BFD6-EF62-4B72-B7C1-D958F4A74FC1}">
      <dsp:nvSpPr>
        <dsp:cNvPr id="0" name=""/>
        <dsp:cNvSpPr/>
      </dsp:nvSpPr>
      <dsp:spPr>
        <a:xfrm>
          <a:off x="276881" y="2496027"/>
          <a:ext cx="503420" cy="503420"/>
        </a:xfrm>
        <a:prstGeom prst="rect">
          <a:avLst/>
        </a:prstGeom>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4702AFE-B91B-41A7-9E96-5C66105EB41E}">
      <dsp:nvSpPr>
        <dsp:cNvPr id="0" name=""/>
        <dsp:cNvSpPr/>
      </dsp:nvSpPr>
      <dsp:spPr>
        <a:xfrm>
          <a:off x="1057183" y="2290082"/>
          <a:ext cx="10137866" cy="9153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6870" tIns="96870" rIns="96870" bIns="96870" numCol="1" spcCol="1270" anchor="ctr" anchorCtr="0">
          <a:noAutofit/>
        </a:bodyPr>
        <a:lstStyle/>
        <a:p>
          <a:pPr marL="0" lvl="0" indent="0" algn="l" defTabSz="977900">
            <a:lnSpc>
              <a:spcPct val="100000"/>
            </a:lnSpc>
            <a:spcBef>
              <a:spcPct val="0"/>
            </a:spcBef>
            <a:spcAft>
              <a:spcPct val="35000"/>
            </a:spcAft>
            <a:buNone/>
          </a:pPr>
          <a:r>
            <a:rPr lang="en-US" sz="2200" b="0" i="0" kern="1200"/>
            <a:t>Make no assumptions! </a:t>
          </a:r>
          <a:endParaRPr lang="en-US" sz="2200" kern="1200"/>
        </a:p>
      </dsp:txBody>
      <dsp:txXfrm>
        <a:off x="1057183" y="2290082"/>
        <a:ext cx="10137866" cy="915310"/>
      </dsp:txXfrm>
    </dsp:sp>
    <dsp:sp modelId="{14AB0755-1991-4E8D-B6C1-46465423B461}">
      <dsp:nvSpPr>
        <dsp:cNvPr id="0" name=""/>
        <dsp:cNvSpPr/>
      </dsp:nvSpPr>
      <dsp:spPr>
        <a:xfrm>
          <a:off x="0" y="3434221"/>
          <a:ext cx="11195050" cy="915310"/>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C912041-2831-4979-8DDD-3BB40E4A1392}">
      <dsp:nvSpPr>
        <dsp:cNvPr id="0" name=""/>
        <dsp:cNvSpPr/>
      </dsp:nvSpPr>
      <dsp:spPr>
        <a:xfrm>
          <a:off x="276881" y="3640166"/>
          <a:ext cx="503420" cy="503420"/>
        </a:xfrm>
        <a:prstGeom prst="rect">
          <a:avLst/>
        </a:prstGeom>
        <a:blipFill>
          <a:blip xmlns:r="http://schemas.openxmlformats.org/officeDocument/2006/relationships" r:embed="rId7">
            <a:extLst>
              <a:ext uri="{96DAC541-7B7A-43D3-8B79-37D633B846F1}">
                <asvg:svgBlip xmlns:asvg="http://schemas.microsoft.com/office/drawing/2016/SVG/main" r:embed="rId8"/>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2DF2B69-A9A6-43B1-B7FE-AB1CDBCDCA01}">
      <dsp:nvSpPr>
        <dsp:cNvPr id="0" name=""/>
        <dsp:cNvSpPr/>
      </dsp:nvSpPr>
      <dsp:spPr>
        <a:xfrm>
          <a:off x="1057183" y="3434221"/>
          <a:ext cx="10137866" cy="9153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6870" tIns="96870" rIns="96870" bIns="96870" numCol="1" spcCol="1270" anchor="ctr" anchorCtr="0">
          <a:noAutofit/>
        </a:bodyPr>
        <a:lstStyle/>
        <a:p>
          <a:pPr marL="0" lvl="0" indent="0" algn="l" defTabSz="977900">
            <a:lnSpc>
              <a:spcPct val="100000"/>
            </a:lnSpc>
            <a:spcBef>
              <a:spcPct val="0"/>
            </a:spcBef>
            <a:spcAft>
              <a:spcPct val="35000"/>
            </a:spcAft>
            <a:buNone/>
          </a:pPr>
          <a:r>
            <a:rPr lang="en-US" sz="2200" b="0" i="0" kern="1200"/>
            <a:t>Call Catapult!</a:t>
          </a:r>
          <a:endParaRPr lang="en-US" sz="2200" kern="1200"/>
        </a:p>
      </dsp:txBody>
      <dsp:txXfrm>
        <a:off x="1057183" y="3434221"/>
        <a:ext cx="10137866" cy="915310"/>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123871C-3983-4A88-A231-6741AA9F8B5E}" type="datetimeFigureOut">
              <a:rPr lang="en-US" smtClean="0"/>
              <a:t>11/12/2025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D179921-1027-4180-B5B7-F9ECF24CD9C4}" type="slidenum">
              <a:rPr lang="en-US" smtClean="0"/>
              <a:t>‹#›</a:t>
            </a:fld>
            <a:endParaRPr lang="en-US"/>
          </a:p>
        </p:txBody>
      </p:sp>
    </p:spTree>
    <p:extLst>
      <p:ext uri="{BB962C8B-B14F-4D97-AF65-F5344CB8AC3E}">
        <p14:creationId xmlns:p14="http://schemas.microsoft.com/office/powerpoint/2010/main" val="25600275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gn="just">
              <a:lnSpc>
                <a:spcPct val="107000"/>
              </a:lnSpc>
              <a:spcBef>
                <a:spcPts val="0"/>
              </a:spcBef>
              <a:spcAft>
                <a:spcPts val="800"/>
              </a:spcAft>
              <a:tabLst>
                <a:tab pos="0" algn="l"/>
              </a:tabLst>
            </a:pPr>
            <a:r>
              <a:rPr lang="en-US" sz="1200" kern="100">
                <a:effectLst/>
                <a:latin typeface="+mn-lt"/>
                <a:ea typeface="Aptos" panose="020B0004020202020204" pitchFamily="34" charset="0"/>
                <a:cs typeface="Times New Roman" panose="02020603050405020304" pitchFamily="18" charset="0"/>
              </a:rPr>
              <a:t>Introduce ourselves?</a:t>
            </a:r>
          </a:p>
          <a:p>
            <a:pPr marL="0" marR="0" algn="just">
              <a:lnSpc>
                <a:spcPct val="107000"/>
              </a:lnSpc>
              <a:spcBef>
                <a:spcPts val="0"/>
              </a:spcBef>
              <a:spcAft>
                <a:spcPts val="800"/>
              </a:spcAft>
              <a:tabLst>
                <a:tab pos="0" algn="l"/>
              </a:tabLst>
            </a:pPr>
            <a:endParaRPr lang="en-US" sz="1200" kern="100">
              <a:effectLst/>
              <a:latin typeface="+mn-lt"/>
              <a:ea typeface="Aptos" panose="020B0004020202020204" pitchFamily="34" charset="0"/>
              <a:cs typeface="Times New Roman" panose="02020603050405020304" pitchFamily="18" charset="0"/>
            </a:endParaRPr>
          </a:p>
          <a:p>
            <a:pPr marL="0" marR="0" algn="just">
              <a:lnSpc>
                <a:spcPct val="107000"/>
              </a:lnSpc>
              <a:spcBef>
                <a:spcPts val="0"/>
              </a:spcBef>
              <a:spcAft>
                <a:spcPts val="800"/>
              </a:spcAft>
              <a:tabLst>
                <a:tab pos="0" algn="l"/>
              </a:tabLst>
            </a:pPr>
            <a:r>
              <a:rPr lang="en-US" sz="1200" kern="100" dirty="0">
                <a:effectLst/>
                <a:latin typeface="+mn-lt"/>
                <a:ea typeface="Aptos" panose="020B0004020202020204" pitchFamily="34" charset="0"/>
                <a:cs typeface="Times New Roman" panose="02020603050405020304" pitchFamily="18" charset="0"/>
              </a:rPr>
              <a:t>Today we are going to recount our worst HR Nightmares. Keep in mind we are not going to let the facts get in the way of a good story here! So if you hear something that is eerily similar to a personal experience it might be a mash up of a few scenarios or highly embellished – again, don’t let the facts get in the way of a good story. As an additional disclaimer, Linda and I both have lots of experience outside of Catapult! </a:t>
            </a:r>
          </a:p>
          <a:p>
            <a:pPr marL="0" marR="0" algn="just">
              <a:lnSpc>
                <a:spcPct val="107000"/>
              </a:lnSpc>
              <a:spcBef>
                <a:spcPts val="0"/>
              </a:spcBef>
              <a:spcAft>
                <a:spcPts val="800"/>
              </a:spcAft>
              <a:tabLst>
                <a:tab pos="0" algn="l"/>
              </a:tabLst>
            </a:pPr>
            <a:endParaRPr lang="en-US" sz="120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00" dirty="0">
                <a:effectLst/>
                <a:highlight>
                  <a:srgbClr val="00FFFF"/>
                </a:highlight>
                <a:latin typeface="+mn-lt"/>
                <a:ea typeface="Aptos" panose="020B0004020202020204" pitchFamily="34" charset="0"/>
                <a:cs typeface="Aptos" panose="020B0004020202020204" pitchFamily="34" charset="0"/>
              </a:rPr>
              <a:t>Linda</a:t>
            </a:r>
            <a:r>
              <a:rPr lang="en-US" sz="1200" kern="100" dirty="0">
                <a:effectLst/>
                <a:latin typeface="+mn-lt"/>
                <a:ea typeface="Aptos" panose="020B0004020202020204" pitchFamily="34" charset="0"/>
                <a:cs typeface="Aptos" panose="020B0004020202020204" pitchFamily="34" charset="0"/>
              </a:rPr>
              <a:t>: greeting - part of what we want to do is entertain with some of these stories but we are also hoping you can find some helpful tips so if you are presented with similar situations, you know how to respond!</a:t>
            </a:r>
            <a:endParaRPr lang="en-US" sz="1200" kern="100" dirty="0">
              <a:effectLst/>
              <a:latin typeface="+mn-lt"/>
              <a:ea typeface="Aptos" panose="020B000402020202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3D179921-1027-4180-B5B7-F9ECF24CD9C4}" type="slidenum">
              <a:rPr lang="en-US" smtClean="0"/>
              <a:t>1</a:t>
            </a:fld>
            <a:endParaRPr lang="en-US"/>
          </a:p>
        </p:txBody>
      </p:sp>
    </p:spTree>
    <p:extLst>
      <p:ext uri="{BB962C8B-B14F-4D97-AF65-F5344CB8AC3E}">
        <p14:creationId xmlns:p14="http://schemas.microsoft.com/office/powerpoint/2010/main" val="177743631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Linda: two high-performing employees. One in marketing, and</a:t>
            </a:r>
            <a:r>
              <a:rPr lang="en-US" baseline="0"/>
              <a:t> one a</a:t>
            </a:r>
            <a:r>
              <a:rPr lang="en-US"/>
              <a:t>s a software engineer. Over time, they started spending more time together and developed a romantic relationship. At first, their connection seemed harmless, and they made sure to keep things professional during work hours. However, as their relationship deepened, it began to spill into the workplace.  And guess what happened-what always happens!  The relationship took a turn (it is all good until it isn’t)</a:t>
            </a:r>
          </a:p>
          <a:p>
            <a:r>
              <a:rPr lang="en-US"/>
              <a:t>They started having personal arguments at work and employees started to notice-eventually they broke up. The situation escalated when one accused the other of sabotaging her work after their breakup, and the other claimed that the  other was using her position in marketing to undermine him.</a:t>
            </a:r>
          </a:p>
          <a:p>
            <a:r>
              <a:rPr lang="en-US"/>
              <a:t>This created a potential hostile work environment, which affected team morale. Other employees started to feel uncomfortable, especially when they had to choose sides and so of course they complained to HR.  Now HR has to deal with it and turns out they don’t have a dating or personal relationship policy. Now in this case, it worked out but it could have led to claims of harassment or favoritism-and it certainly caused a distraction for the team which can impact culture. In a worst case scenario, it could have hostile work environment implications and reputational consequences. </a:t>
            </a:r>
          </a:p>
          <a:p>
            <a:endParaRPr lang="en-US"/>
          </a:p>
          <a:p>
            <a:endParaRPr lang="en-US"/>
          </a:p>
          <a:p>
            <a:r>
              <a:rPr lang="en-US" b="1"/>
              <a:t>Preventive Steps Companies Can Take:</a:t>
            </a:r>
            <a:endParaRPr lang="en-US"/>
          </a:p>
          <a:p>
            <a:r>
              <a:rPr lang="en-US" b="1"/>
              <a:t>Clear Policies on Workplace Relationships</a:t>
            </a:r>
            <a:r>
              <a:rPr lang="en-US"/>
              <a:t>: Companies should have well-defined policies regarding workplace relationships. This includes requiring employees to disclose any romantic involvement to HR or their managers to prevent conflicts of interest and mitigate any potential fallout.</a:t>
            </a:r>
          </a:p>
          <a:p>
            <a:r>
              <a:rPr lang="en-US" b="1"/>
              <a:t>Training and Awareness Programs</a:t>
            </a:r>
            <a:r>
              <a:rPr lang="en-US"/>
              <a:t>: Conduct regular training on maintaining professionalism, setting boundaries, and understanding workplace conduct, particularly about relationships. Employees need to understand the potential risks that romantic relationships can pose in the workplace.</a:t>
            </a:r>
          </a:p>
          <a:p>
            <a:r>
              <a:rPr lang="en-US" b="1"/>
              <a:t>Confidential Reporting Mechanism</a:t>
            </a:r>
            <a:r>
              <a:rPr lang="en-US"/>
              <a:t>: Set up an anonymous reporting system where employees can voice concerns about workplace behavior without fear of retaliation. This can help catch problems early, before they spiral out of control.</a:t>
            </a:r>
          </a:p>
          <a:p>
            <a:r>
              <a:rPr lang="en-US" b="1"/>
              <a:t>Separation of Work and Personal Life</a:t>
            </a:r>
            <a:r>
              <a:rPr lang="en-US"/>
              <a:t>: In cases where relationships are disclosed, the company should consider separating reporting lines or even reassigning employees to different teams to avoid potential conflicts of interest or bias.</a:t>
            </a:r>
          </a:p>
          <a:p>
            <a:r>
              <a:rPr lang="en-US" b="1"/>
              <a:t>Regular Check-ins with Employees</a:t>
            </a:r>
            <a:r>
              <a:rPr lang="en-US"/>
              <a:t>: HR or management should have regular check-ins with employees to ensure that relationships and personal issues are not affecting the workplace dynamic.</a:t>
            </a:r>
          </a:p>
          <a:p>
            <a:r>
              <a:rPr lang="en-US"/>
              <a:t>By taking proactive measures, companies can foster a respectful work environment where personal relationships do not interfere with professional responsibilities or team dynamics.</a:t>
            </a:r>
          </a:p>
          <a:p>
            <a:endParaRPr lang="en-US"/>
          </a:p>
          <a:p>
            <a:endParaRPr lang="en-US"/>
          </a:p>
          <a:p>
            <a:r>
              <a:rPr lang="en-US"/>
              <a:t>Another</a:t>
            </a:r>
            <a:r>
              <a:rPr lang="en-US" baseline="0"/>
              <a:t> issue involving an affair-spouses found out and called HR</a:t>
            </a:r>
          </a:p>
          <a:p>
            <a:r>
              <a:rPr lang="en-US" baseline="0"/>
              <a:t>Linda- next slide</a:t>
            </a:r>
            <a:endParaRPr lang="en-US"/>
          </a:p>
        </p:txBody>
      </p:sp>
      <p:sp>
        <p:nvSpPr>
          <p:cNvPr id="4" name="Slide Number Placeholder 3"/>
          <p:cNvSpPr>
            <a:spLocks noGrp="1"/>
          </p:cNvSpPr>
          <p:nvPr>
            <p:ph type="sldNum" sz="quarter" idx="5"/>
          </p:nvPr>
        </p:nvSpPr>
        <p:spPr/>
        <p:txBody>
          <a:bodyPr/>
          <a:lstStyle/>
          <a:p>
            <a:fld id="{3D179921-1027-4180-B5B7-F9ECF24CD9C4}" type="slidenum">
              <a:rPr lang="en-US" smtClean="0"/>
              <a:t>10</a:t>
            </a:fld>
            <a:endParaRPr lang="en-US"/>
          </a:p>
        </p:txBody>
      </p:sp>
    </p:spTree>
    <p:extLst>
      <p:ext uri="{BB962C8B-B14F-4D97-AF65-F5344CB8AC3E}">
        <p14:creationId xmlns:p14="http://schemas.microsoft.com/office/powerpoint/2010/main" val="86869385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6DFDF4-987C-960C-EB74-ACF0552FE70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6BFF4E5-7508-48BD-51AC-BAEE52788CE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3AFB6B0-9056-BCB5-56F6-9ABD6A590A9C}"/>
              </a:ext>
            </a:extLst>
          </p:cNvPr>
          <p:cNvSpPr>
            <a:spLocks noGrp="1"/>
          </p:cNvSpPr>
          <p:nvPr>
            <p:ph type="body" idx="1"/>
          </p:nvPr>
        </p:nvSpPr>
        <p:spPr/>
        <p:txBody>
          <a:bodyPr/>
          <a:lstStyle/>
          <a:p>
            <a:r>
              <a:rPr lang="en-US"/>
              <a:t>Linda:</a:t>
            </a:r>
          </a:p>
          <a:p>
            <a:r>
              <a:rPr lang="en-US"/>
              <a:t>MAGA hat and PRIDE Belt</a:t>
            </a:r>
          </a:p>
        </p:txBody>
      </p:sp>
      <p:sp>
        <p:nvSpPr>
          <p:cNvPr id="4" name="Slide Number Placeholder 3">
            <a:extLst>
              <a:ext uri="{FF2B5EF4-FFF2-40B4-BE49-F238E27FC236}">
                <a16:creationId xmlns:a16="http://schemas.microsoft.com/office/drawing/2014/main" id="{CAB375BF-D986-ED9C-7DF6-E6669B4CDB16}"/>
              </a:ext>
            </a:extLst>
          </p:cNvPr>
          <p:cNvSpPr>
            <a:spLocks noGrp="1"/>
          </p:cNvSpPr>
          <p:nvPr>
            <p:ph type="sldNum" sz="quarter" idx="5"/>
          </p:nvPr>
        </p:nvSpPr>
        <p:spPr/>
        <p:txBody>
          <a:bodyPr/>
          <a:lstStyle/>
          <a:p>
            <a:fld id="{3D179921-1027-4180-B5B7-F9ECF24CD9C4}" type="slidenum">
              <a:rPr lang="en-US" smtClean="0"/>
              <a:t>11</a:t>
            </a:fld>
            <a:endParaRPr lang="en-US"/>
          </a:p>
        </p:txBody>
      </p:sp>
    </p:spTree>
    <p:extLst>
      <p:ext uri="{BB962C8B-B14F-4D97-AF65-F5344CB8AC3E}">
        <p14:creationId xmlns:p14="http://schemas.microsoft.com/office/powerpoint/2010/main" val="334008589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Linda: Terminations-</a:t>
            </a:r>
          </a:p>
          <a:p>
            <a:r>
              <a:rPr lang="en-US"/>
              <a:t>Guy</a:t>
            </a:r>
            <a:r>
              <a:rPr lang="en-US" baseline="0"/>
              <a:t> with knives</a:t>
            </a:r>
          </a:p>
          <a:p>
            <a:r>
              <a:rPr lang="en-US" baseline="0"/>
              <a:t>Remember security; time of day (transportation issues) ; not the time to debate-state your case and keep repeating with confidence</a:t>
            </a:r>
            <a:endParaRPr lang="en-US"/>
          </a:p>
        </p:txBody>
      </p:sp>
      <p:sp>
        <p:nvSpPr>
          <p:cNvPr id="4" name="Slide Number Placeholder 3"/>
          <p:cNvSpPr>
            <a:spLocks noGrp="1"/>
          </p:cNvSpPr>
          <p:nvPr>
            <p:ph type="sldNum" sz="quarter" idx="5"/>
          </p:nvPr>
        </p:nvSpPr>
        <p:spPr/>
        <p:txBody>
          <a:bodyPr/>
          <a:lstStyle/>
          <a:p>
            <a:fld id="{3D179921-1027-4180-B5B7-F9ECF24CD9C4}" type="slidenum">
              <a:rPr lang="en-US" smtClean="0"/>
              <a:t>12</a:t>
            </a:fld>
            <a:endParaRPr lang="en-US"/>
          </a:p>
        </p:txBody>
      </p:sp>
    </p:spTree>
    <p:extLst>
      <p:ext uri="{BB962C8B-B14F-4D97-AF65-F5344CB8AC3E}">
        <p14:creationId xmlns:p14="http://schemas.microsoft.com/office/powerpoint/2010/main" val="392110545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D179921-1027-4180-B5B7-F9ECF24CD9C4}" type="slidenum">
              <a:rPr lang="en-US" smtClean="0"/>
              <a:t>13</a:t>
            </a:fld>
            <a:endParaRPr lang="en-US"/>
          </a:p>
        </p:txBody>
      </p:sp>
    </p:spTree>
    <p:extLst>
      <p:ext uri="{BB962C8B-B14F-4D97-AF65-F5344CB8AC3E}">
        <p14:creationId xmlns:p14="http://schemas.microsoft.com/office/powerpoint/2010/main" val="4116142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179921-1027-4180-B5B7-F9ECF24CD9C4}" type="slidenum">
              <a:rPr lang="en-US" smtClean="0"/>
              <a:t>14</a:t>
            </a:fld>
            <a:endParaRPr lang="en-US"/>
          </a:p>
        </p:txBody>
      </p:sp>
    </p:spTree>
    <p:extLst>
      <p:ext uri="{BB962C8B-B14F-4D97-AF65-F5344CB8AC3E}">
        <p14:creationId xmlns:p14="http://schemas.microsoft.com/office/powerpoint/2010/main" val="123651030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179921-1027-4180-B5B7-F9ECF24CD9C4}" type="slidenum">
              <a:rPr lang="en-US" smtClean="0"/>
              <a:t>15</a:t>
            </a:fld>
            <a:endParaRPr lang="en-US"/>
          </a:p>
        </p:txBody>
      </p:sp>
    </p:spTree>
    <p:extLst>
      <p:ext uri="{BB962C8B-B14F-4D97-AF65-F5344CB8AC3E}">
        <p14:creationId xmlns:p14="http://schemas.microsoft.com/office/powerpoint/2010/main" val="26789625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200" kern="100">
                <a:effectLst/>
                <a:latin typeface="Aptos" panose="020B0004020202020204" pitchFamily="34" charset="0"/>
                <a:ea typeface="Aptos" panose="020B0004020202020204" pitchFamily="34" charset="0"/>
                <a:cs typeface="Times New Roman" panose="02020603050405020304" pitchFamily="18" charset="0"/>
              </a:rPr>
              <a:t>Stephanie: OSHA</a:t>
            </a:r>
          </a:p>
          <a:p>
            <a:pPr marL="0" marR="0">
              <a:lnSpc>
                <a:spcPct val="107000"/>
              </a:lnSpc>
              <a:spcBef>
                <a:spcPts val="0"/>
              </a:spcBef>
              <a:spcAft>
                <a:spcPts val="800"/>
              </a:spcAft>
            </a:pPr>
            <a:r>
              <a:rPr lang="en-US" sz="1200" kern="100">
                <a:effectLst/>
                <a:latin typeface="Aptos" panose="020B0004020202020204" pitchFamily="34" charset="0"/>
                <a:ea typeface="Aptos" panose="020B0004020202020204" pitchFamily="34" charset="0"/>
                <a:cs typeface="Times New Roman" panose="02020603050405020304" pitchFamily="18" charset="0"/>
              </a:rPr>
              <a:t>My first question on the job back in 2012 – what do y’all think? </a:t>
            </a:r>
          </a:p>
          <a:p>
            <a:pPr marL="0" marR="0">
              <a:lnSpc>
                <a:spcPct val="107000"/>
              </a:lnSpc>
              <a:spcBef>
                <a:spcPts val="0"/>
              </a:spcBef>
              <a:spcAft>
                <a:spcPts val="800"/>
              </a:spcAft>
            </a:pPr>
            <a:r>
              <a:rPr lang="en-US" sz="1200" kern="100">
                <a:effectLst/>
                <a:latin typeface="Aptos" panose="020B0004020202020204" pitchFamily="34" charset="0"/>
                <a:ea typeface="Aptos" panose="020B0004020202020204" pitchFamily="34" charset="0"/>
                <a:cs typeface="Times New Roman" panose="02020603050405020304" pitchFamily="18" charset="0"/>
              </a:rPr>
              <a:t>I’m sure you do. …… not sure what law that is…. … </a:t>
            </a:r>
            <a:r>
              <a:rPr lang="en-US" sz="1200" b="1" kern="100">
                <a:effectLst/>
                <a:latin typeface="Aptos" panose="020B0004020202020204" pitchFamily="34" charset="0"/>
                <a:ea typeface="Aptos" panose="020B0004020202020204" pitchFamily="34" charset="0"/>
                <a:cs typeface="Times New Roman" panose="02020603050405020304" pitchFamily="18" charset="0"/>
              </a:rPr>
              <a:t>why do you ask? </a:t>
            </a:r>
            <a:r>
              <a:rPr lang="en-US" sz="1200" kern="100">
                <a:effectLst/>
                <a:latin typeface="Aptos" panose="020B0004020202020204" pitchFamily="34" charset="0"/>
                <a:ea typeface="Aptos" panose="020B0004020202020204" pitchFamily="34" charset="0"/>
                <a:cs typeface="Times New Roman" panose="02020603050405020304" pitchFamily="18" charset="0"/>
              </a:rPr>
              <a:t>MOST IMPORTANT QUESTION ADVISOR ASKS – on a construction site – talked through logistics, need access – is there a McDonalds across the street – common sense prevails – Employers get in trouble when they aren’t aware (</a:t>
            </a:r>
            <a:r>
              <a:rPr lang="en-US" sz="1200" kern="100" err="1">
                <a:effectLst/>
                <a:latin typeface="Aptos" panose="020B0004020202020204" pitchFamily="34" charset="0"/>
                <a:ea typeface="Aptos" panose="020B0004020202020204" pitchFamily="34" charset="0"/>
                <a:cs typeface="Times New Roman" panose="02020603050405020304" pitchFamily="18" charset="0"/>
              </a:rPr>
              <a:t>mgr</a:t>
            </a:r>
            <a:r>
              <a:rPr lang="en-US" sz="1200" kern="100">
                <a:effectLst/>
                <a:latin typeface="Aptos" panose="020B0004020202020204" pitchFamily="34" charset="0"/>
                <a:ea typeface="Aptos" panose="020B0004020202020204" pitchFamily="34" charset="0"/>
                <a:cs typeface="Times New Roman" panose="02020603050405020304" pitchFamily="18" charset="0"/>
              </a:rPr>
              <a:t> training) or don’t TRY – so the answer is a yes, but it might not be what you are envisioning or even what the EE prefers – so it’s super important that when you call Advice we back you up about 10 stops before arrive at our destination</a:t>
            </a:r>
          </a:p>
          <a:p>
            <a:pPr marL="0" marR="0">
              <a:lnSpc>
                <a:spcPct val="107000"/>
              </a:lnSpc>
              <a:spcBef>
                <a:spcPts val="0"/>
              </a:spcBef>
              <a:spcAft>
                <a:spcPts val="800"/>
              </a:spcAft>
            </a:pP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Bef>
                <a:spcPts val="0"/>
              </a:spcBef>
              <a:spcAft>
                <a:spcPts val="800"/>
              </a:spcAft>
            </a:pPr>
            <a:r>
              <a:rPr lang="en-US" sz="1200" kern="100">
                <a:effectLst/>
                <a:latin typeface="Aptos" panose="020B0004020202020204" pitchFamily="34" charset="0"/>
                <a:ea typeface="Aptos" panose="020B0004020202020204" pitchFamily="34" charset="0"/>
                <a:cs typeface="Times New Roman" panose="02020603050405020304" pitchFamily="18" charset="0"/>
              </a:rPr>
              <a:t>Linda: so our point here isn’t really bathrooms but...I had a whole call center that demanded to go home because the bathrooms were out of commission for the day…no information spreads faster than in a call-center!  Not too long after, we had a DOL investigation (can’t remember why) but they were itching to check the bathrooms!</a:t>
            </a:r>
          </a:p>
          <a:p>
            <a:pPr marL="0" marR="0">
              <a:lnSpc>
                <a:spcPct val="107000"/>
              </a:lnSpc>
              <a:spcBef>
                <a:spcPts val="0"/>
              </a:spcBef>
              <a:spcAft>
                <a:spcPts val="800"/>
              </a:spcAft>
            </a:pPr>
            <a:r>
              <a:rPr lang="en-US" sz="1200" kern="100">
                <a:effectLst/>
                <a:latin typeface="Aptos" panose="020B0004020202020204" pitchFamily="34" charset="0"/>
                <a:ea typeface="Aptos" panose="020B0004020202020204" pitchFamily="34" charset="0"/>
                <a:cs typeface="Times New Roman" panose="02020603050405020304" pitchFamily="18" charset="0"/>
              </a:rPr>
              <a:t>One of my first questions as an advisor was also around bathrooms-small construction crew; how to get to bathrooms so for those of you who want to know the answer…</a:t>
            </a:r>
          </a:p>
          <a:p>
            <a:pPr marL="0" marR="0">
              <a:lnSpc>
                <a:spcPct val="107000"/>
              </a:lnSpc>
              <a:spcBef>
                <a:spcPts val="0"/>
              </a:spcBef>
              <a:spcAft>
                <a:spcPts val="800"/>
              </a:spcAft>
            </a:pPr>
            <a:r>
              <a:rPr lang="en-US" sz="1200" kern="100">
                <a:effectLst/>
                <a:latin typeface="Aptos" panose="020B0004020202020204" pitchFamily="34" charset="0"/>
                <a:ea typeface="Aptos" panose="020B0004020202020204" pitchFamily="34" charset="0"/>
                <a:cs typeface="Times New Roman" panose="02020603050405020304" pitchFamily="18" charset="0"/>
              </a:rPr>
              <a:t>OSHA NC:  Employees who are part of mobile work crews or who work temporarily on sites where toilets cannot be provided and who provide their own transportation will be allowed to drive to nearby toilet facilities as necessary or with reasonable restrictions. </a:t>
            </a:r>
          </a:p>
          <a:p>
            <a:pPr marL="0" marR="0">
              <a:lnSpc>
                <a:spcPct val="107000"/>
              </a:lnSpc>
              <a:spcBef>
                <a:spcPts val="0"/>
              </a:spcBef>
              <a:spcAft>
                <a:spcPts val="800"/>
              </a:spcAft>
            </a:pP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Bef>
                <a:spcPts val="0"/>
              </a:spcBef>
              <a:spcAft>
                <a:spcPts val="800"/>
              </a:spcAft>
            </a:pPr>
            <a:r>
              <a:rPr lang="en-US" sz="1200" kern="100">
                <a:effectLst/>
                <a:latin typeface="Aptos" panose="020B0004020202020204" pitchFamily="34" charset="0"/>
                <a:ea typeface="Aptos" panose="020B0004020202020204" pitchFamily="34" charset="0"/>
                <a:cs typeface="Times New Roman" panose="02020603050405020304" pitchFamily="18" charset="0"/>
              </a:rPr>
              <a:t>Stephanie: So driving home how critical consideration of employee relations is – I’ve also worked in call center environments and pregnant women would bring in Dr notes excusing more bathroom breaks – I actually had a manger come to me to deny those breaks – once I got over my shock – I dug into it – this was a) not a very good EE but b) a new manager and he was very black and white – in the call center the rules where the rules, you had to be in the queue so much during the day, but I didn’t even get into any laws with him - ADA (PWFA didn’t even exist) – just used the illustration of we don’t want to put ourselves in a position where we have to defend this look, because it’s not a good one</a:t>
            </a:r>
          </a:p>
          <a:p>
            <a:pPr marL="0" marR="0">
              <a:lnSpc>
                <a:spcPct val="107000"/>
              </a:lnSpc>
              <a:spcBef>
                <a:spcPts val="0"/>
              </a:spcBef>
              <a:spcAft>
                <a:spcPts val="800"/>
              </a:spcAft>
            </a:pP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Bef>
                <a:spcPts val="0"/>
              </a:spcBef>
              <a:spcAft>
                <a:spcPts val="800"/>
              </a:spcAft>
            </a:pP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p>
            <a:endParaRPr lang="en-US" sz="1200"/>
          </a:p>
        </p:txBody>
      </p:sp>
      <p:sp>
        <p:nvSpPr>
          <p:cNvPr id="4" name="Slide Number Placeholder 3"/>
          <p:cNvSpPr>
            <a:spLocks noGrp="1"/>
          </p:cNvSpPr>
          <p:nvPr>
            <p:ph type="sldNum" sz="quarter" idx="5"/>
          </p:nvPr>
        </p:nvSpPr>
        <p:spPr/>
        <p:txBody>
          <a:bodyPr/>
          <a:lstStyle/>
          <a:p>
            <a:fld id="{3D179921-1027-4180-B5B7-F9ECF24CD9C4}" type="slidenum">
              <a:rPr lang="en-US" smtClean="0"/>
              <a:t>2</a:t>
            </a:fld>
            <a:endParaRPr lang="en-US"/>
          </a:p>
        </p:txBody>
      </p:sp>
    </p:spTree>
    <p:extLst>
      <p:ext uri="{BB962C8B-B14F-4D97-AF65-F5344CB8AC3E}">
        <p14:creationId xmlns:p14="http://schemas.microsoft.com/office/powerpoint/2010/main" val="42283358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4514850"/>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00">
                <a:effectLst/>
                <a:latin typeface="+mn-lt"/>
                <a:ea typeface="Aptos" panose="020B0004020202020204" pitchFamily="34" charset="0"/>
                <a:cs typeface="Times New Roman" panose="02020603050405020304" pitchFamily="18" charset="0"/>
              </a:rPr>
              <a:t>Stephanie: </a:t>
            </a:r>
            <a:r>
              <a:rPr lang="en-US" sz="1200">
                <a:latin typeface="+mn-lt"/>
              </a:rPr>
              <a:t>EE Relations – Dentist office had a patient recognize his dental hygienist…. from a calendar…. his wife didn’t buy him…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00">
                <a:effectLst/>
                <a:latin typeface="+mn-lt"/>
                <a:ea typeface="Aptos" panose="020B0004020202020204" pitchFamily="34" charset="0"/>
                <a:cs typeface="Times New Roman" panose="02020603050405020304" pitchFamily="18" charset="0"/>
              </a:rPr>
              <a:t>She was clothed… but barely…. and posing very suggestively for a motorcycle calendar</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00">
                <a:effectLst/>
                <a:latin typeface="+mn-lt"/>
                <a:ea typeface="Aptos" panose="020B0004020202020204" pitchFamily="34" charset="0"/>
                <a:cs typeface="Times New Roman" panose="02020603050405020304" pitchFamily="18" charset="0"/>
              </a:rPr>
              <a:t>The grapevine kicked off and eventually HR heard about it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00">
                <a:effectLst/>
                <a:latin typeface="+mn-lt"/>
                <a:ea typeface="Aptos" panose="020B0004020202020204" pitchFamily="34" charset="0"/>
                <a:cs typeface="Times New Roman" panose="02020603050405020304" pitchFamily="18" charset="0"/>
              </a:rPr>
              <a:t>This is also an example of an employer not even knowing what their question is when they call, just know they have a perceived issue and need help</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00">
                <a:effectLst/>
                <a:latin typeface="+mn-lt"/>
                <a:ea typeface="Aptos" panose="020B0004020202020204" pitchFamily="34" charset="0"/>
                <a:cs typeface="Times New Roman" panose="02020603050405020304" pitchFamily="18" charset="0"/>
              </a:rPr>
              <a:t>The good news here is the Employer called us before they did anything -  who wants to guess the first step?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00">
                <a:effectLst/>
                <a:latin typeface="+mn-lt"/>
                <a:ea typeface="Aptos" panose="020B0004020202020204" pitchFamily="34" charset="0"/>
                <a:cs typeface="Times New Roman" panose="02020603050405020304" pitchFamily="18" charset="0"/>
              </a:rPr>
              <a:t>My first question is WHERE is this coming from? How do YOU know about? Let’s involve the least amount of people possible. Sometimes a knee jerk reaction is to just send a company wide email out that says don’t pose naked while you work here…. </a:t>
            </a:r>
            <a:r>
              <a:rPr lang="en-US" sz="1200" kern="100" err="1">
                <a:effectLst/>
                <a:latin typeface="+mn-lt"/>
                <a:ea typeface="Aptos" panose="020B0004020202020204" pitchFamily="34" charset="0"/>
                <a:cs typeface="Times New Roman" panose="02020603050405020304" pitchFamily="18" charset="0"/>
              </a:rPr>
              <a:t>Ehhhh</a:t>
            </a:r>
            <a:r>
              <a:rPr lang="en-US" sz="1200" kern="100">
                <a:effectLst/>
                <a:latin typeface="+mn-lt"/>
                <a:ea typeface="Aptos" panose="020B0004020202020204" pitchFamily="34" charset="0"/>
                <a:cs typeface="Times New Roman" panose="02020603050405020304" pitchFamily="18" charset="0"/>
              </a:rPr>
              <a:t>, wrong……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00">
              <a:effectLst/>
              <a:latin typeface="+mn-lt"/>
              <a:ea typeface="Aptos" panose="020B000402020202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00">
                <a:effectLst/>
                <a:latin typeface="+mn-lt"/>
                <a:ea typeface="Aptos" panose="020B0004020202020204" pitchFamily="34" charset="0"/>
                <a:cs typeface="Times New Roman" panose="02020603050405020304" pitchFamily="18" charset="0"/>
              </a:rPr>
              <a:t>So then we go through what actually IS the problem? Is there one? Off duty behavior – what is the position? What is the behavior? She was an employee, not the face of the practice, and a good EE been there a long time, and patients loved her – more they thought about it, they didn’t really care – and she was open and honest about it – just a big motorcycle fan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00">
              <a:effectLst/>
              <a:latin typeface="+mn-lt"/>
              <a:ea typeface="Aptos" panose="020B000402020202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00">
                <a:effectLst/>
                <a:latin typeface="+mn-lt"/>
                <a:ea typeface="Aptos" panose="020B0004020202020204" pitchFamily="34" charset="0"/>
                <a:cs typeface="Times New Roman" panose="02020603050405020304" pitchFamily="18" charset="0"/>
              </a:rPr>
              <a:t>Linda-start next slide</a:t>
            </a:r>
          </a:p>
          <a:p>
            <a:endParaRPr lang="en-US" sz="1200">
              <a:latin typeface="+mn-lt"/>
            </a:endParaRPr>
          </a:p>
        </p:txBody>
      </p:sp>
      <p:sp>
        <p:nvSpPr>
          <p:cNvPr id="4" name="Slide Number Placeholder 3"/>
          <p:cNvSpPr>
            <a:spLocks noGrp="1"/>
          </p:cNvSpPr>
          <p:nvPr>
            <p:ph type="sldNum" sz="quarter" idx="5"/>
          </p:nvPr>
        </p:nvSpPr>
        <p:spPr/>
        <p:txBody>
          <a:bodyPr/>
          <a:lstStyle/>
          <a:p>
            <a:fld id="{3D179921-1027-4180-B5B7-F9ECF24CD9C4}" type="slidenum">
              <a:rPr lang="en-US" smtClean="0"/>
              <a:t>3</a:t>
            </a:fld>
            <a:endParaRPr lang="en-US"/>
          </a:p>
        </p:txBody>
      </p:sp>
    </p:spTree>
    <p:extLst>
      <p:ext uri="{BB962C8B-B14F-4D97-AF65-F5344CB8AC3E}">
        <p14:creationId xmlns:p14="http://schemas.microsoft.com/office/powerpoint/2010/main" val="20969028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mn-lt"/>
              </a:rPr>
              <a:t>Linda:  In the hospitality industry for awhile and had a situation where the restaurant manager (female) was sweet on one of the chefs (male) and every night after work, she would have a few drinks (that’s OK-lawful use of a lawful product) but then would start texting suggestive activities to chef (use your imagination here).  At first, the chef kind of went along with it-treated it as a joke, bantering, etc. but it went to far and that is when HR got involved.  Of course we ask a lot of questions, right?!  So in meeting with the Restaurant Manager these are actual things bought up 1) but he was male and I’m so this isn’t harassment, right?  What do you think?  Put it in the chat 2) He never said he was uncomfortable so how was I supposed to know? (policies are important here!) 3) but he gave me his phone number (if your boss asked for your phone number, would you give it?  My guess is that every one of you would!</a:t>
            </a:r>
          </a:p>
          <a:p>
            <a:endParaRPr lang="en-US">
              <a:latin typeface="+mn-lt"/>
            </a:endParaRPr>
          </a:p>
          <a:p>
            <a:r>
              <a:rPr lang="en-US" sz="1200" kern="100">
                <a:effectLst/>
                <a:latin typeface="+mn-lt"/>
                <a:ea typeface="Aptos" panose="020B0004020202020204" pitchFamily="34" charset="0"/>
                <a:cs typeface="Times New Roman" panose="02020603050405020304" pitchFamily="18" charset="0"/>
              </a:rPr>
              <a:t>Stephanie: </a:t>
            </a:r>
            <a:r>
              <a:rPr lang="en-US">
                <a:latin typeface="+mn-lt"/>
              </a:rPr>
              <a:t>Sexual Harassment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a:latin typeface="+mn-lt"/>
              </a:rPr>
              <a:t>“Anything I can do for you while you wait?”</a:t>
            </a:r>
          </a:p>
          <a:p>
            <a:r>
              <a:rPr lang="en-US">
                <a:latin typeface="+mn-lt"/>
              </a:rPr>
              <a:t>#1 sales guy, might decide not to fire and what do you do? Document, get your resume together… </a:t>
            </a:r>
          </a:p>
          <a:p>
            <a:r>
              <a:rPr lang="en-US">
                <a:latin typeface="+mn-lt"/>
              </a:rPr>
              <a:t>Working with other company’s HR, still not OK</a:t>
            </a:r>
          </a:p>
          <a:p>
            <a:endParaRPr lang="en-US">
              <a:latin typeface="+mn-lt"/>
            </a:endParaRPr>
          </a:p>
        </p:txBody>
      </p:sp>
      <p:sp>
        <p:nvSpPr>
          <p:cNvPr id="4" name="Slide Number Placeholder 3"/>
          <p:cNvSpPr>
            <a:spLocks noGrp="1"/>
          </p:cNvSpPr>
          <p:nvPr>
            <p:ph type="sldNum" sz="quarter" idx="5"/>
          </p:nvPr>
        </p:nvSpPr>
        <p:spPr/>
        <p:txBody>
          <a:bodyPr/>
          <a:lstStyle/>
          <a:p>
            <a:fld id="{3D179921-1027-4180-B5B7-F9ECF24CD9C4}" type="slidenum">
              <a:rPr lang="en-US" smtClean="0"/>
              <a:t>4</a:t>
            </a:fld>
            <a:endParaRPr lang="en-US"/>
          </a:p>
        </p:txBody>
      </p:sp>
    </p:spTree>
    <p:extLst>
      <p:ext uri="{BB962C8B-B14F-4D97-AF65-F5344CB8AC3E}">
        <p14:creationId xmlns:p14="http://schemas.microsoft.com/office/powerpoint/2010/main" val="25121211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4594860"/>
          </a:xfrm>
        </p:spPr>
        <p:txBody>
          <a:bodyPr/>
          <a:lstStyle/>
          <a:p>
            <a:pPr marL="0" marR="0" lvl="0" indent="0" algn="l" defTabSz="914400" rtl="0" eaLnBrk="1" fontAlgn="auto" latinLnBrk="0" hangingPunct="1">
              <a:lnSpc>
                <a:spcPct val="107000"/>
              </a:lnSpc>
              <a:spcBef>
                <a:spcPts val="0"/>
              </a:spcBef>
              <a:spcAft>
                <a:spcPts val="800"/>
              </a:spcAft>
              <a:buClrTx/>
              <a:buSzTx/>
              <a:buFont typeface="Symbol" panose="05050102010706020507" pitchFamily="18" charset="2"/>
              <a:buNone/>
              <a:tabLst/>
              <a:defRPr/>
            </a:pPr>
            <a:r>
              <a:rPr lang="en-US" sz="1200" kern="100" dirty="0">
                <a:effectLst/>
                <a:latin typeface="+mn-lt"/>
                <a:ea typeface="Aptos" panose="020B0004020202020204" pitchFamily="34" charset="0"/>
                <a:cs typeface="Times New Roman" panose="02020603050405020304" pitchFamily="18" charset="0"/>
              </a:rPr>
              <a:t>Stephanie: Two hot topics Mental Health and AI, with a splash of religion</a:t>
            </a:r>
          </a:p>
          <a:p>
            <a:pPr marL="0" marR="0" lvl="0" indent="0">
              <a:lnSpc>
                <a:spcPct val="107000"/>
              </a:lnSpc>
              <a:spcBef>
                <a:spcPts val="0"/>
              </a:spcBef>
              <a:spcAft>
                <a:spcPts val="800"/>
              </a:spcAft>
              <a:buFont typeface="Symbol" panose="05050102010706020507" pitchFamily="18" charset="2"/>
              <a:buNone/>
            </a:pPr>
            <a:endParaRPr lang="en-US" sz="1200" kern="100" dirty="0">
              <a:effectLst/>
              <a:latin typeface="+mn-lt"/>
              <a:ea typeface="Aptos" panose="020B0004020202020204" pitchFamily="34" charset="0"/>
              <a:cs typeface="Times New Roman" panose="02020603050405020304" pitchFamily="18" charset="0"/>
            </a:endParaRPr>
          </a:p>
          <a:p>
            <a:pPr marL="0" marR="0" lvl="0" indent="0">
              <a:lnSpc>
                <a:spcPct val="107000"/>
              </a:lnSpc>
              <a:spcBef>
                <a:spcPts val="0"/>
              </a:spcBef>
              <a:spcAft>
                <a:spcPts val="800"/>
              </a:spcAft>
              <a:buFont typeface="Symbol" panose="05050102010706020507" pitchFamily="18" charset="2"/>
              <a:buNone/>
            </a:pPr>
            <a:r>
              <a:rPr lang="en-US" sz="1200" kern="100" dirty="0">
                <a:effectLst/>
                <a:latin typeface="+mn-lt"/>
                <a:ea typeface="Aptos" panose="020B0004020202020204" pitchFamily="34" charset="0"/>
                <a:cs typeface="Times New Roman" panose="02020603050405020304" pitchFamily="18" charset="0"/>
              </a:rPr>
              <a:t>This situation came about from an EE working a hybrid schedule who began claiming that when she was remote – her supervisor and the coworkers she was interacting with were robots/AI – every day she would make wilder and wilder claims. Conspiracy theories, etc. </a:t>
            </a:r>
          </a:p>
          <a:p>
            <a:pPr marL="0" marR="0">
              <a:lnSpc>
                <a:spcPct val="107000"/>
              </a:lnSpc>
              <a:spcBef>
                <a:spcPts val="0"/>
              </a:spcBef>
              <a:spcAft>
                <a:spcPts val="800"/>
              </a:spcAft>
            </a:pPr>
            <a:r>
              <a:rPr lang="en-US" sz="1200" b="0" i="0" dirty="0">
                <a:solidFill>
                  <a:srgbClr val="181818"/>
                </a:solidFill>
                <a:effectLst/>
                <a:latin typeface="+mn-lt"/>
              </a:rPr>
              <a:t>She was actually getting ready to be fired for performance before this, but then they got nervous (and scared) – the claims seemed so outlandish, the ER decided to do a mandatory EAP referral, </a:t>
            </a:r>
            <a:r>
              <a:rPr lang="en-US" sz="1200" b="0" i="0" dirty="0" err="1">
                <a:solidFill>
                  <a:srgbClr val="181818"/>
                </a:solidFill>
                <a:effectLst/>
                <a:latin typeface="+mn-lt"/>
              </a:rPr>
              <a:t>bc</a:t>
            </a:r>
            <a:r>
              <a:rPr lang="en-US" sz="1200" b="0" i="0" dirty="0">
                <a:solidFill>
                  <a:srgbClr val="181818"/>
                </a:solidFill>
                <a:effectLst/>
                <a:latin typeface="+mn-lt"/>
              </a:rPr>
              <a:t> they were convinced she was insane, so why not get her the help she deserves? WHAT IS THE LESSON HERE? YOU ARE NOT A DOCTOR</a:t>
            </a:r>
          </a:p>
          <a:p>
            <a:pPr marL="0" marR="0">
              <a:lnSpc>
                <a:spcPct val="107000"/>
              </a:lnSpc>
              <a:spcBef>
                <a:spcPts val="0"/>
              </a:spcBef>
              <a:spcAft>
                <a:spcPts val="800"/>
              </a:spcAft>
            </a:pPr>
            <a:endParaRPr lang="en-US" sz="1200" b="0" i="0" dirty="0">
              <a:solidFill>
                <a:srgbClr val="181818"/>
              </a:solidFill>
              <a:effectLst/>
              <a:latin typeface="+mn-lt"/>
            </a:endParaRPr>
          </a:p>
          <a:p>
            <a:pPr marL="0" marR="0">
              <a:lnSpc>
                <a:spcPct val="107000"/>
              </a:lnSpc>
              <a:spcBef>
                <a:spcPts val="0"/>
              </a:spcBef>
              <a:spcAft>
                <a:spcPts val="800"/>
              </a:spcAft>
            </a:pPr>
            <a:r>
              <a:rPr lang="en-US" sz="1200" b="0" i="0" dirty="0">
                <a:solidFill>
                  <a:srgbClr val="181818"/>
                </a:solidFill>
                <a:effectLst/>
                <a:latin typeface="+mn-lt"/>
              </a:rPr>
              <a:t>Well anyway it actually got even worse, a couple days later the EE came back saying she can't go to therapy due to her religion….Wish I knew the end, but I actually don’t – ELA</a:t>
            </a:r>
          </a:p>
          <a:p>
            <a:pPr marL="0" marR="0">
              <a:lnSpc>
                <a:spcPct val="107000"/>
              </a:lnSpc>
              <a:spcBef>
                <a:spcPts val="0"/>
              </a:spcBef>
              <a:spcAft>
                <a:spcPts val="800"/>
              </a:spcAft>
            </a:pPr>
            <a:endParaRPr lang="en-US" sz="1200" b="0" i="0" kern="100" dirty="0">
              <a:solidFill>
                <a:srgbClr val="181818"/>
              </a:solidFill>
              <a:effectLst/>
              <a:latin typeface="+mn-lt"/>
              <a:ea typeface="Aptos" panose="020B0004020202020204" pitchFamily="34" charset="0"/>
              <a:cs typeface="Times New Roman" panose="02020603050405020304" pitchFamily="18" charset="0"/>
            </a:endParaRPr>
          </a:p>
          <a:p>
            <a:pPr marL="0" marR="0">
              <a:lnSpc>
                <a:spcPct val="107000"/>
              </a:lnSpc>
              <a:spcBef>
                <a:spcPts val="0"/>
              </a:spcBef>
              <a:spcAft>
                <a:spcPts val="800"/>
              </a:spcAft>
            </a:pPr>
            <a:r>
              <a:rPr lang="en-US" sz="1200" b="0" i="0" kern="100" dirty="0">
                <a:solidFill>
                  <a:srgbClr val="181818"/>
                </a:solidFill>
                <a:effectLst/>
                <a:latin typeface="+mn-lt"/>
                <a:ea typeface="Aptos" panose="020B0004020202020204" pitchFamily="34" charset="0"/>
                <a:cs typeface="Times New Roman" panose="02020603050405020304" pitchFamily="18" charset="0"/>
              </a:rPr>
              <a:t>Recap lessons – mental health DOES require the same attention as any other medical condition and should follow your ADA process – DO NOT DIAGNOSE – get a DR note before ANY Accommodation</a:t>
            </a:r>
            <a:endParaRPr lang="en-US" sz="1200" kern="100" dirty="0">
              <a:effectLst/>
              <a:latin typeface="+mn-lt"/>
              <a:ea typeface="Aptos" panose="020B0004020202020204" pitchFamily="34" charset="0"/>
              <a:cs typeface="Times New Roman" panose="02020603050405020304" pitchFamily="18" charset="0"/>
            </a:endParaRPr>
          </a:p>
          <a:p>
            <a:pPr marL="0" marR="0">
              <a:lnSpc>
                <a:spcPct val="107000"/>
              </a:lnSpc>
              <a:spcBef>
                <a:spcPts val="0"/>
              </a:spcBef>
              <a:spcAft>
                <a:spcPts val="800"/>
              </a:spcAft>
            </a:pPr>
            <a:endParaRPr lang="en-US" sz="1200" kern="100" dirty="0">
              <a:effectLst/>
              <a:latin typeface="+mn-lt"/>
              <a:ea typeface="Aptos" panose="020B0004020202020204" pitchFamily="34" charset="0"/>
              <a:cs typeface="Times New Roman" panose="02020603050405020304" pitchFamily="18" charset="0"/>
            </a:endParaRPr>
          </a:p>
          <a:p>
            <a:pPr marL="0" marR="0">
              <a:lnSpc>
                <a:spcPct val="107000"/>
              </a:lnSpc>
              <a:spcBef>
                <a:spcPts val="0"/>
              </a:spcBef>
              <a:spcAft>
                <a:spcPts val="800"/>
              </a:spcAft>
            </a:pPr>
            <a:endParaRPr lang="en-US" sz="1200" kern="100" dirty="0">
              <a:effectLst/>
              <a:latin typeface="+mn-lt"/>
              <a:ea typeface="Aptos" panose="020B0004020202020204" pitchFamily="34" charset="0"/>
              <a:cs typeface="Times New Roman" panose="02020603050405020304" pitchFamily="18" charset="0"/>
            </a:endParaRPr>
          </a:p>
          <a:p>
            <a:pPr marL="0" marR="0">
              <a:lnSpc>
                <a:spcPct val="107000"/>
              </a:lnSpc>
              <a:spcBef>
                <a:spcPts val="0"/>
              </a:spcBef>
              <a:spcAft>
                <a:spcPts val="800"/>
              </a:spcAft>
            </a:pPr>
            <a:r>
              <a:rPr lang="en-US" sz="1200" kern="100" dirty="0">
                <a:effectLst/>
                <a:latin typeface="+mn-lt"/>
                <a:ea typeface="Aptos" panose="020B0004020202020204" pitchFamily="34" charset="0"/>
                <a:cs typeface="Times New Roman" panose="02020603050405020304" pitchFamily="18" charset="0"/>
              </a:rPr>
              <a:t>Linda:  my story highlights the need for investigations (which is a fancy term for asking questions!), not jumping to automatic conclusions and keeping an open mind.  Little more social media related but these days it all blends together.  </a:t>
            </a:r>
          </a:p>
          <a:p>
            <a:pPr marL="0" marR="0">
              <a:lnSpc>
                <a:spcPct val="107000"/>
              </a:lnSpc>
              <a:spcBef>
                <a:spcPts val="0"/>
              </a:spcBef>
              <a:spcAft>
                <a:spcPts val="800"/>
              </a:spcAft>
            </a:pPr>
            <a:r>
              <a:rPr lang="en-US" sz="1200" kern="100" dirty="0">
                <a:effectLst/>
                <a:latin typeface="+mn-lt"/>
                <a:ea typeface="Aptos" panose="020B0004020202020204" pitchFamily="34" charset="0"/>
                <a:cs typeface="Times New Roman" panose="02020603050405020304" pitchFamily="18" charset="0"/>
              </a:rPr>
              <a:t>Store manager posts on his </a:t>
            </a:r>
            <a:r>
              <a:rPr lang="en-US" sz="1200" kern="100" dirty="0" err="1">
                <a:effectLst/>
                <a:latin typeface="+mn-lt"/>
                <a:ea typeface="Aptos" panose="020B0004020202020204" pitchFamily="34" charset="0"/>
                <a:cs typeface="Times New Roman" panose="02020603050405020304" pitchFamily="18" charset="0"/>
              </a:rPr>
              <a:t>facebook</a:t>
            </a:r>
            <a:r>
              <a:rPr lang="en-US" sz="1200" kern="100" dirty="0">
                <a:effectLst/>
                <a:latin typeface="+mn-lt"/>
                <a:ea typeface="Aptos" panose="020B0004020202020204" pitchFamily="34" charset="0"/>
                <a:cs typeface="Times New Roman" panose="02020603050405020304" pitchFamily="18" charset="0"/>
              </a:rPr>
              <a:t> page a very racial and disparaging remark about a customer after an altercation at the store–the customer was rude to the manager.  The remarks were blatant.  If you saw it, you might think auto terminations, do not pass go, do not collect $200 but company handles it correctly and starts an investigation.  The customer provides enough information (date, time, etc.) and there were some other employees working on this day so they start there.  No one remembers anything. They talk to the manager who is beside himself….wasn’t him, he would never do that, etc.  They involve a computer </a:t>
            </a:r>
            <a:r>
              <a:rPr lang="en-US" sz="1200" kern="100" dirty="0" err="1">
                <a:effectLst/>
                <a:latin typeface="+mn-lt"/>
                <a:ea typeface="Aptos" panose="020B0004020202020204" pitchFamily="34" charset="0"/>
                <a:cs typeface="Times New Roman" panose="02020603050405020304" pitchFamily="18" charset="0"/>
              </a:rPr>
              <a:t>forsenic</a:t>
            </a:r>
            <a:r>
              <a:rPr lang="en-US" sz="1200" kern="100" dirty="0">
                <a:effectLst/>
                <a:latin typeface="+mn-lt"/>
                <a:ea typeface="Aptos" panose="020B0004020202020204" pitchFamily="34" charset="0"/>
                <a:cs typeface="Times New Roman" panose="02020603050405020304" pitchFamily="18" charset="0"/>
              </a:rPr>
              <a:t> investigator and it turns out that the ‘customer’ was really an angry ex-employee who created a dummy FB page in the manger’s name (and it was convincing-past threads, etc.) and posted the comments to try and get the manager terminated.  We say all the time in HR, we can’t make this stuff up and this is one of the bolder actions I have seen-but I believe that AI is going to make this easier and easier…..so beware!</a:t>
            </a:r>
          </a:p>
          <a:p>
            <a:pPr marL="0" marR="0">
              <a:lnSpc>
                <a:spcPct val="107000"/>
              </a:lnSpc>
              <a:spcBef>
                <a:spcPts val="0"/>
              </a:spcBef>
              <a:spcAft>
                <a:spcPts val="800"/>
              </a:spcAft>
            </a:pPr>
            <a:r>
              <a:rPr lang="en-US" sz="1200" kern="100" dirty="0">
                <a:effectLst/>
                <a:latin typeface="+mn-lt"/>
                <a:ea typeface="Aptos" panose="020B0004020202020204" pitchFamily="34" charset="0"/>
                <a:cs typeface="Times New Roman" panose="02020603050405020304" pitchFamily="18" charset="0"/>
              </a:rPr>
              <a:t>Linda-next slide</a:t>
            </a:r>
          </a:p>
          <a:p>
            <a:pPr marL="0" marR="0">
              <a:lnSpc>
                <a:spcPct val="107000"/>
              </a:lnSpc>
              <a:spcBef>
                <a:spcPts val="0"/>
              </a:spcBef>
              <a:spcAft>
                <a:spcPts val="800"/>
              </a:spcAft>
            </a:pPr>
            <a:endParaRPr lang="en-US" sz="1200" kern="100" dirty="0">
              <a:effectLst/>
              <a:latin typeface="+mn-lt"/>
              <a:ea typeface="Aptos" panose="020B0004020202020204" pitchFamily="34" charset="0"/>
              <a:cs typeface="Times New Roman" panose="02020603050405020304" pitchFamily="18" charset="0"/>
            </a:endParaRPr>
          </a:p>
          <a:p>
            <a:endParaRPr lang="en-US" sz="1200" dirty="0">
              <a:latin typeface="+mn-lt"/>
            </a:endParaRPr>
          </a:p>
        </p:txBody>
      </p:sp>
      <p:sp>
        <p:nvSpPr>
          <p:cNvPr id="4" name="Slide Number Placeholder 3"/>
          <p:cNvSpPr>
            <a:spLocks noGrp="1"/>
          </p:cNvSpPr>
          <p:nvPr>
            <p:ph type="sldNum" sz="quarter" idx="5"/>
          </p:nvPr>
        </p:nvSpPr>
        <p:spPr/>
        <p:txBody>
          <a:bodyPr/>
          <a:lstStyle/>
          <a:p>
            <a:fld id="{3D179921-1027-4180-B5B7-F9ECF24CD9C4}" type="slidenum">
              <a:rPr lang="en-US" smtClean="0"/>
              <a:t>5</a:t>
            </a:fld>
            <a:endParaRPr lang="en-US"/>
          </a:p>
        </p:txBody>
      </p:sp>
    </p:spTree>
    <p:extLst>
      <p:ext uri="{BB962C8B-B14F-4D97-AF65-F5344CB8AC3E}">
        <p14:creationId xmlns:p14="http://schemas.microsoft.com/office/powerpoint/2010/main" val="13961195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3086100"/>
          </a:xfrm>
        </p:spPr>
        <p:txBody>
          <a:bodyPr/>
          <a:lstStyle/>
          <a:p>
            <a:pPr marL="0" marR="0" lvl="0" indent="0" algn="just">
              <a:spcBef>
                <a:spcPts val="0"/>
              </a:spcBef>
              <a:spcAft>
                <a:spcPts val="0"/>
              </a:spcAft>
              <a:buFont typeface="Symbol" panose="05050102010706020507" pitchFamily="18" charset="2"/>
              <a:buNone/>
              <a:tabLst>
                <a:tab pos="457200" algn="l"/>
              </a:tabLst>
            </a:pPr>
            <a:r>
              <a:rPr lang="en-US" sz="1200">
                <a:effectLst/>
                <a:latin typeface="+mn-lt"/>
                <a:ea typeface="Times New Roman" panose="02020603050405020304" pitchFamily="18" charset="0"/>
                <a:cs typeface="Arial" panose="020B0604020202020204" pitchFamily="34" charset="0"/>
              </a:rPr>
              <a:t>Linda:  If you haven’t had to deal with a body odor issue, trust me, you will!  It may be something you notice or it may be that you have employees complaining about.  This is one of those issues where I remember almost word for word, the advice I was given when I had to address this for the first time and I have been using it ever since.  It is important to use a ‘kind’ and non-judgmental voice.  Say something like:</a:t>
            </a:r>
          </a:p>
          <a:p>
            <a:pPr marL="0" marR="0" lvl="0" indent="0" algn="just">
              <a:spcBef>
                <a:spcPts val="0"/>
              </a:spcBef>
              <a:spcAft>
                <a:spcPts val="0"/>
              </a:spcAft>
              <a:buFont typeface="Symbol" panose="05050102010706020507" pitchFamily="18" charset="2"/>
              <a:buNone/>
              <a:tabLst>
                <a:tab pos="457200" algn="l"/>
              </a:tabLst>
            </a:pPr>
            <a:endParaRPr lang="en-US" sz="1200">
              <a:effectLst/>
              <a:latin typeface="+mn-lt"/>
              <a:ea typeface="Times New Roman" panose="02020603050405020304" pitchFamily="18" charset="0"/>
              <a:cs typeface="Arial" panose="020B0604020202020204" pitchFamily="34" charset="0"/>
            </a:endParaRPr>
          </a:p>
          <a:p>
            <a:pPr marL="0" marR="0" lvl="0" indent="0" algn="just">
              <a:spcBef>
                <a:spcPts val="0"/>
              </a:spcBef>
              <a:spcAft>
                <a:spcPts val="0"/>
              </a:spcAft>
              <a:buFont typeface="Symbol" panose="05050102010706020507" pitchFamily="18" charset="2"/>
              <a:buNone/>
              <a:tabLst>
                <a:tab pos="457200" algn="l"/>
              </a:tabLst>
            </a:pPr>
            <a:r>
              <a:rPr lang="en-US" sz="1200">
                <a:effectLst/>
                <a:latin typeface="+mn-lt"/>
                <a:ea typeface="Times New Roman" panose="02020603050405020304" pitchFamily="18" charset="0"/>
                <a:cs typeface="Arial" panose="020B0604020202020204" pitchFamily="34" charset="0"/>
              </a:rPr>
              <a:t>“This is going to be a difficult and potentially embarrassing conversation both for me to say and for you to hear. It has been bought to my attention and I have noticed myself that you have an unpleasant body odor which is addressed in our grooming policy.  I am going to need you to figure out what is causing that and take care of it.  If this is being caused by a medical issue and you think there may be an accommodation that would help, I am happy to discuss it.”   That is it-don’t solve it for them, don’t belabor the point and don’t offer to help.  It is theirs to solve.  Notice I didn’t use but…</a:t>
            </a:r>
          </a:p>
          <a:p>
            <a:pPr marL="0" marR="0" lvl="0" indent="0" algn="just">
              <a:spcBef>
                <a:spcPts val="0"/>
              </a:spcBef>
              <a:spcAft>
                <a:spcPts val="0"/>
              </a:spcAft>
              <a:buFont typeface="Symbol" panose="05050102010706020507" pitchFamily="18" charset="2"/>
              <a:buNone/>
              <a:tabLst>
                <a:tab pos="457200" algn="l"/>
              </a:tabLst>
            </a:pPr>
            <a:endParaRPr lang="en-US" sz="1200">
              <a:effectLst/>
              <a:latin typeface="+mn-lt"/>
              <a:ea typeface="Times New Roman" panose="02020603050405020304" pitchFamily="18" charset="0"/>
              <a:cs typeface="Arial" panose="020B0604020202020204" pitchFamily="34" charset="0"/>
            </a:endParaRPr>
          </a:p>
          <a:p>
            <a:endParaRPr lang="en-US" sz="1200">
              <a:latin typeface="+mn-lt"/>
            </a:endParaRPr>
          </a:p>
          <a:p>
            <a:pPr marL="0" marR="0" algn="just">
              <a:spcBef>
                <a:spcPts val="0"/>
              </a:spcBef>
              <a:spcAft>
                <a:spcPts val="0"/>
              </a:spcAft>
            </a:pPr>
            <a:r>
              <a:rPr lang="en-US" sz="1200" b="1" u="sng">
                <a:effectLst/>
                <a:latin typeface="+mn-lt"/>
                <a:ea typeface="Times New Roman" panose="02020603050405020304" pitchFamily="18" charset="0"/>
                <a:cs typeface="Arial" panose="020B0604020202020204" pitchFamily="34" charset="0"/>
              </a:rPr>
              <a:t>Do:</a:t>
            </a:r>
            <a:endParaRPr lang="en-US" sz="1200">
              <a:effectLst/>
              <a:latin typeface="+mn-lt"/>
              <a:ea typeface="Times New Roman" panose="02020603050405020304" pitchFamily="18" charset="0"/>
            </a:endParaRPr>
          </a:p>
          <a:p>
            <a:pPr marL="342900" marR="0" lvl="0" indent="-342900" algn="just">
              <a:spcBef>
                <a:spcPts val="0"/>
              </a:spcBef>
              <a:spcAft>
                <a:spcPts val="0"/>
              </a:spcAft>
              <a:buFont typeface="Symbol" panose="05050102010706020507" pitchFamily="18" charset="2"/>
              <a:buChar char=""/>
              <a:tabLst>
                <a:tab pos="457200" algn="l"/>
              </a:tabLst>
            </a:pPr>
            <a:r>
              <a:rPr lang="en-US" sz="1200">
                <a:effectLst/>
                <a:latin typeface="+mn-lt"/>
                <a:ea typeface="Times New Roman" panose="02020603050405020304" pitchFamily="18" charset="0"/>
                <a:cs typeface="Arial" panose="020B0604020202020204" pitchFamily="34" charset="0"/>
              </a:rPr>
              <a:t>Try to observe the employee’s body odor firsthand to confirm complaints.</a:t>
            </a:r>
            <a:endParaRPr lang="en-US" sz="1200">
              <a:effectLst/>
              <a:latin typeface="+mn-lt"/>
              <a:ea typeface="Times New Roman" panose="02020603050405020304" pitchFamily="18" charset="0"/>
            </a:endParaRPr>
          </a:p>
          <a:p>
            <a:pPr marL="342900" marR="0" lvl="0" indent="-342900" algn="just">
              <a:spcBef>
                <a:spcPts val="0"/>
              </a:spcBef>
              <a:spcAft>
                <a:spcPts val="0"/>
              </a:spcAft>
              <a:buFont typeface="Symbol" panose="05050102010706020507" pitchFamily="18" charset="2"/>
              <a:buChar char=""/>
              <a:tabLst>
                <a:tab pos="457200" algn="l"/>
              </a:tabLst>
            </a:pPr>
            <a:r>
              <a:rPr lang="en-US" sz="1200">
                <a:effectLst/>
                <a:latin typeface="+mn-lt"/>
                <a:ea typeface="Times New Roman" panose="02020603050405020304" pitchFamily="18" charset="0"/>
                <a:cs typeface="Arial" panose="020B0604020202020204" pitchFamily="34" charset="0"/>
              </a:rPr>
              <a:t>Discuss the problem with the employee privately, ensuring confidentiality.</a:t>
            </a:r>
            <a:endParaRPr lang="en-US" sz="1200">
              <a:effectLst/>
              <a:latin typeface="+mn-lt"/>
              <a:ea typeface="Times New Roman" panose="02020603050405020304" pitchFamily="18" charset="0"/>
            </a:endParaRPr>
          </a:p>
          <a:p>
            <a:pPr marL="342900" marR="0" lvl="0" indent="-342900" algn="just">
              <a:spcBef>
                <a:spcPts val="0"/>
              </a:spcBef>
              <a:spcAft>
                <a:spcPts val="0"/>
              </a:spcAft>
              <a:buFont typeface="Symbol" panose="05050102010706020507" pitchFamily="18" charset="2"/>
              <a:buChar char=""/>
              <a:tabLst>
                <a:tab pos="457200" algn="l"/>
              </a:tabLst>
            </a:pPr>
            <a:r>
              <a:rPr lang="en-US" sz="1200">
                <a:effectLst/>
                <a:latin typeface="+mn-lt"/>
                <a:ea typeface="Times New Roman" panose="02020603050405020304" pitchFamily="18" charset="0"/>
                <a:cs typeface="Arial" panose="020B0604020202020204" pitchFamily="34" charset="0"/>
              </a:rPr>
              <a:t>Treat the body odor like any other job-performance issue.  Tell the employee this is a problem, and that he or she must take care of it.</a:t>
            </a:r>
            <a:endParaRPr lang="en-US" sz="1200">
              <a:effectLst/>
              <a:latin typeface="+mn-lt"/>
              <a:ea typeface="Times New Roman" panose="02020603050405020304" pitchFamily="18" charset="0"/>
            </a:endParaRPr>
          </a:p>
          <a:p>
            <a:pPr marL="342900" marR="0" lvl="0" indent="-342900" algn="just">
              <a:spcBef>
                <a:spcPts val="0"/>
              </a:spcBef>
              <a:spcAft>
                <a:spcPts val="0"/>
              </a:spcAft>
              <a:buFont typeface="Symbol" panose="05050102010706020507" pitchFamily="18" charset="2"/>
              <a:buChar char=""/>
              <a:tabLst>
                <a:tab pos="457200" algn="l"/>
              </a:tabLst>
            </a:pPr>
            <a:r>
              <a:rPr lang="en-US" sz="1200">
                <a:effectLst/>
                <a:latin typeface="+mn-lt"/>
                <a:ea typeface="Times New Roman" panose="02020603050405020304" pitchFamily="18" charset="0"/>
                <a:cs typeface="Arial" panose="020B0604020202020204" pitchFamily="34" charset="0"/>
              </a:rPr>
              <a:t>Think about what you want to say ahead of time. Be specific in describing the problem and the effect on the workplace.  Be prepared for different scenarios, such as a defensive reaction, unawareness or legal issues.</a:t>
            </a:r>
            <a:endParaRPr lang="en-US" sz="1200">
              <a:effectLst/>
              <a:latin typeface="+mn-lt"/>
              <a:ea typeface="Times New Roman" panose="02020603050405020304" pitchFamily="18" charset="0"/>
            </a:endParaRPr>
          </a:p>
          <a:p>
            <a:pPr marL="342900" marR="0" lvl="0" indent="-342900" algn="just">
              <a:spcBef>
                <a:spcPts val="0"/>
              </a:spcBef>
              <a:spcAft>
                <a:spcPts val="0"/>
              </a:spcAft>
              <a:buFont typeface="Symbol" panose="05050102010706020507" pitchFamily="18" charset="2"/>
              <a:buChar char=""/>
              <a:tabLst>
                <a:tab pos="457200" algn="l"/>
              </a:tabLst>
            </a:pPr>
            <a:r>
              <a:rPr lang="en-US" sz="1200">
                <a:effectLst/>
                <a:latin typeface="+mn-lt"/>
                <a:ea typeface="Times New Roman" panose="02020603050405020304" pitchFamily="18" charset="0"/>
                <a:cs typeface="Arial" panose="020B0604020202020204" pitchFamily="34" charset="0"/>
              </a:rPr>
              <a:t>You can offer </a:t>
            </a:r>
            <a:r>
              <a:rPr lang="en-US" sz="1200" u="sng">
                <a:effectLst/>
                <a:latin typeface="+mn-lt"/>
                <a:ea typeface="Times New Roman" panose="02020603050405020304" pitchFamily="18" charset="0"/>
                <a:cs typeface="Arial" panose="020B0604020202020204" pitchFamily="34" charset="0"/>
              </a:rPr>
              <a:t>appropriate</a:t>
            </a:r>
            <a:r>
              <a:rPr lang="en-US" sz="1200">
                <a:effectLst/>
                <a:latin typeface="+mn-lt"/>
                <a:ea typeface="Times New Roman" panose="02020603050405020304" pitchFamily="18" charset="0"/>
                <a:cs typeface="Arial" panose="020B0604020202020204" pitchFamily="34" charset="0"/>
              </a:rPr>
              <a:t> helpful suggestions if asked.   For example, bringing a change of clothes to work.</a:t>
            </a:r>
            <a:endParaRPr lang="en-US" sz="1200">
              <a:effectLst/>
              <a:latin typeface="+mn-lt"/>
              <a:ea typeface="Times New Roman" panose="02020603050405020304" pitchFamily="18" charset="0"/>
            </a:endParaRPr>
          </a:p>
          <a:p>
            <a:pPr marL="342900" marR="0" lvl="0" indent="-342900" algn="just">
              <a:spcBef>
                <a:spcPts val="0"/>
              </a:spcBef>
              <a:spcAft>
                <a:spcPts val="0"/>
              </a:spcAft>
              <a:buFont typeface="Symbol" panose="05050102010706020507" pitchFamily="18" charset="2"/>
              <a:buChar char=""/>
              <a:tabLst>
                <a:tab pos="457200" algn="l"/>
              </a:tabLst>
            </a:pPr>
            <a:r>
              <a:rPr lang="en-US" sz="1200">
                <a:effectLst/>
                <a:latin typeface="+mn-lt"/>
                <a:ea typeface="Times New Roman" panose="02020603050405020304" pitchFamily="18" charset="0"/>
                <a:cs typeface="Arial" panose="020B0604020202020204" pitchFamily="34" charset="0"/>
              </a:rPr>
              <a:t>Put an end to co-workers teasing to avoid ostracizing the employee with the issue.</a:t>
            </a:r>
            <a:endParaRPr lang="en-US" sz="1200">
              <a:effectLst/>
              <a:latin typeface="+mn-lt"/>
              <a:ea typeface="Times New Roman" panose="02020603050405020304" pitchFamily="18" charset="0"/>
            </a:endParaRPr>
          </a:p>
          <a:p>
            <a:pPr marL="0" marR="0" algn="just">
              <a:spcBef>
                <a:spcPts val="0"/>
              </a:spcBef>
              <a:spcAft>
                <a:spcPts val="0"/>
              </a:spcAft>
            </a:pPr>
            <a:r>
              <a:rPr lang="en-US" sz="1200">
                <a:effectLst/>
                <a:latin typeface="+mn-lt"/>
                <a:ea typeface="Times New Roman" panose="02020603050405020304" pitchFamily="18" charset="0"/>
                <a:cs typeface="Arial" panose="020B0604020202020204" pitchFamily="34" charset="0"/>
              </a:rPr>
              <a:t> </a:t>
            </a:r>
            <a:endParaRPr lang="en-US" sz="1200">
              <a:effectLst/>
              <a:latin typeface="+mn-lt"/>
              <a:ea typeface="Times New Roman" panose="02020603050405020304" pitchFamily="18" charset="0"/>
            </a:endParaRPr>
          </a:p>
          <a:p>
            <a:pPr marL="0" marR="0" algn="just">
              <a:spcBef>
                <a:spcPts val="0"/>
              </a:spcBef>
              <a:spcAft>
                <a:spcPts val="0"/>
              </a:spcAft>
            </a:pPr>
            <a:r>
              <a:rPr lang="en-US" sz="1200" b="1" u="sng">
                <a:effectLst/>
                <a:latin typeface="+mn-lt"/>
                <a:ea typeface="Times New Roman" panose="02020603050405020304" pitchFamily="18" charset="0"/>
                <a:cs typeface="Arial" panose="020B0604020202020204" pitchFamily="34" charset="0"/>
              </a:rPr>
              <a:t>Don’t:</a:t>
            </a:r>
            <a:r>
              <a:rPr lang="en-US" sz="1200">
                <a:effectLst/>
                <a:latin typeface="+mn-lt"/>
                <a:ea typeface="Times New Roman" panose="02020603050405020304" pitchFamily="18" charset="0"/>
                <a:cs typeface="Arial" panose="020B0604020202020204" pitchFamily="34" charset="0"/>
              </a:rPr>
              <a:t> </a:t>
            </a:r>
            <a:endParaRPr lang="en-US" sz="1200">
              <a:effectLst/>
              <a:latin typeface="+mn-lt"/>
              <a:ea typeface="Times New Roman" panose="02020603050405020304" pitchFamily="18" charset="0"/>
            </a:endParaRPr>
          </a:p>
          <a:p>
            <a:pPr marL="342900" marR="0" lvl="0" indent="-342900" algn="just">
              <a:spcBef>
                <a:spcPts val="0"/>
              </a:spcBef>
              <a:spcAft>
                <a:spcPts val="0"/>
              </a:spcAft>
              <a:buFont typeface="Symbol" panose="05050102010706020507" pitchFamily="18" charset="2"/>
              <a:buChar char=""/>
              <a:tabLst>
                <a:tab pos="457200" algn="l"/>
              </a:tabLst>
            </a:pPr>
            <a:r>
              <a:rPr lang="en-US" sz="1200">
                <a:effectLst/>
                <a:latin typeface="+mn-lt"/>
                <a:ea typeface="Times New Roman" panose="02020603050405020304" pitchFamily="18" charset="0"/>
                <a:cs typeface="Arial" panose="020B0604020202020204" pitchFamily="34" charset="0"/>
              </a:rPr>
              <a:t>Ignore or dance around the problem.  Be direct and tactful.</a:t>
            </a:r>
            <a:endParaRPr lang="en-US" sz="1200">
              <a:effectLst/>
              <a:latin typeface="+mn-lt"/>
              <a:ea typeface="Times New Roman" panose="02020603050405020304" pitchFamily="18" charset="0"/>
            </a:endParaRPr>
          </a:p>
          <a:p>
            <a:pPr marL="342900" marR="0" lvl="0" indent="-342900" algn="just">
              <a:spcBef>
                <a:spcPts val="0"/>
              </a:spcBef>
              <a:spcAft>
                <a:spcPts val="0"/>
              </a:spcAft>
              <a:buFont typeface="Symbol" panose="05050102010706020507" pitchFamily="18" charset="2"/>
              <a:buChar char=""/>
              <a:tabLst>
                <a:tab pos="457200" algn="l"/>
              </a:tabLst>
            </a:pPr>
            <a:r>
              <a:rPr lang="en-US" sz="1200">
                <a:effectLst/>
                <a:latin typeface="+mn-lt"/>
                <a:ea typeface="Times New Roman" panose="02020603050405020304" pitchFamily="18" charset="0"/>
                <a:cs typeface="Arial" panose="020B0604020202020204" pitchFamily="34" charset="0"/>
              </a:rPr>
              <a:t>Make assumptions or inquire about the cause of body odor.</a:t>
            </a:r>
            <a:endParaRPr lang="en-US" sz="1200">
              <a:effectLst/>
              <a:latin typeface="+mn-lt"/>
              <a:ea typeface="Times New Roman" panose="02020603050405020304" pitchFamily="18" charset="0"/>
            </a:endParaRPr>
          </a:p>
          <a:p>
            <a:pPr marL="342900" marR="0" lvl="0" indent="-342900" algn="just">
              <a:spcBef>
                <a:spcPts val="0"/>
              </a:spcBef>
              <a:spcAft>
                <a:spcPts val="0"/>
              </a:spcAft>
              <a:buFont typeface="Symbol" panose="05050102010706020507" pitchFamily="18" charset="2"/>
              <a:buChar char=""/>
              <a:tabLst>
                <a:tab pos="457200" algn="l"/>
              </a:tabLst>
            </a:pPr>
            <a:r>
              <a:rPr lang="en-US" sz="1200">
                <a:effectLst/>
                <a:latin typeface="+mn-lt"/>
                <a:ea typeface="Times New Roman" panose="02020603050405020304" pitchFamily="18" charset="0"/>
                <a:cs typeface="Arial" panose="020B0604020202020204" pitchFamily="34" charset="0"/>
              </a:rPr>
              <a:t>Mention cultural differences, such as diet. This could trigger resentment as well as potential discrimination claims.  Never ask the individual to change his/her diet.</a:t>
            </a:r>
            <a:endParaRPr lang="en-US" sz="1200">
              <a:effectLst/>
              <a:latin typeface="+mn-lt"/>
              <a:ea typeface="Times New Roman" panose="02020603050405020304" pitchFamily="18" charset="0"/>
            </a:endParaRPr>
          </a:p>
          <a:p>
            <a:pPr marL="342900" marR="0" lvl="0" indent="-342900" algn="just">
              <a:spcBef>
                <a:spcPts val="0"/>
              </a:spcBef>
              <a:spcAft>
                <a:spcPts val="0"/>
              </a:spcAft>
              <a:buFont typeface="Symbol" panose="05050102010706020507" pitchFamily="18" charset="2"/>
              <a:buChar char=""/>
              <a:tabLst>
                <a:tab pos="457200" algn="l"/>
              </a:tabLst>
            </a:pPr>
            <a:r>
              <a:rPr lang="en-US" sz="1200">
                <a:effectLst/>
                <a:latin typeface="+mn-lt"/>
                <a:ea typeface="Times New Roman" panose="02020603050405020304" pitchFamily="18" charset="0"/>
                <a:cs typeface="Arial" panose="020B0604020202020204" pitchFamily="34" charset="0"/>
              </a:rPr>
              <a:t>Delve into medical conditions; you may be wading into gray areas of ADA.  If the employee mentions a medical issue, you can request a doctor’s certification for confirmation and further direction.</a:t>
            </a:r>
          </a:p>
          <a:p>
            <a:pPr marL="0" marR="0" lvl="0" indent="0" algn="just">
              <a:spcBef>
                <a:spcPts val="0"/>
              </a:spcBef>
              <a:spcAft>
                <a:spcPts val="0"/>
              </a:spcAft>
              <a:buFont typeface="Symbol" panose="05050102010706020507" pitchFamily="18" charset="2"/>
              <a:buNone/>
              <a:tabLst>
                <a:tab pos="457200" algn="l"/>
              </a:tabLst>
            </a:pPr>
            <a:endParaRPr lang="en-US" sz="1200">
              <a:effectLst/>
              <a:latin typeface="+mn-lt"/>
              <a:ea typeface="Times New Roman" panose="02020603050405020304" pitchFamily="18" charset="0"/>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 typeface="Symbol" panose="05050102010706020507" pitchFamily="18" charset="2"/>
              <a:buNone/>
              <a:tabLst>
                <a:tab pos="457200" algn="l"/>
              </a:tabLst>
              <a:defRPr/>
            </a:pPr>
            <a:r>
              <a:rPr lang="en-US" sz="1200">
                <a:effectLst/>
                <a:latin typeface="+mn-lt"/>
                <a:ea typeface="Times New Roman" panose="02020603050405020304" pitchFamily="18" charset="0"/>
                <a:cs typeface="Arial" panose="020B0604020202020204" pitchFamily="34" charset="0"/>
              </a:rPr>
              <a:t>If an employee volunteers that the odor is caused by a medical condition, listen to this person.  It is important not to jump to conclusions.  If the issue is caused by a medical condition, the best course of action is to brainstorm accommodations, whether or not it is required by the ADA.  Some possible accommodations include: alterations to the employee’s work space, use of a fan or other forms of ventilation, offering flexible breaks to address hygiene, and/or use of antibacterial soaps and deodorants. If you have questions regarding this topic, do not hesitate to contact our HR Advice Line.  </a:t>
            </a:r>
            <a:endParaRPr lang="en-US" sz="1200">
              <a:effectLst/>
              <a:latin typeface="+mn-lt"/>
              <a:ea typeface="Times New Roman" panose="02020603050405020304" pitchFamily="18" charset="0"/>
            </a:endParaRPr>
          </a:p>
          <a:p>
            <a:pPr marL="0" marR="0" lvl="0" indent="0" algn="just">
              <a:spcBef>
                <a:spcPts val="0"/>
              </a:spcBef>
              <a:spcAft>
                <a:spcPts val="0"/>
              </a:spcAft>
              <a:buFont typeface="Symbol" panose="05050102010706020507" pitchFamily="18" charset="2"/>
              <a:buNone/>
              <a:tabLst>
                <a:tab pos="457200" algn="l"/>
              </a:tabLst>
            </a:pPr>
            <a:endParaRPr lang="en-US" sz="1200">
              <a:effectLst/>
              <a:latin typeface="+mn-lt"/>
              <a:ea typeface="Times New Roman" panose="02020603050405020304" pitchFamily="18" charset="0"/>
              <a:cs typeface="Arial" panose="020B0604020202020204" pitchFamily="34" charset="0"/>
            </a:endParaRPr>
          </a:p>
          <a:p>
            <a:pPr marL="0" marR="0" lvl="0" indent="0" algn="just">
              <a:spcBef>
                <a:spcPts val="0"/>
              </a:spcBef>
              <a:spcAft>
                <a:spcPts val="0"/>
              </a:spcAft>
              <a:buFont typeface="Symbol" panose="05050102010706020507" pitchFamily="18" charset="2"/>
              <a:buNone/>
              <a:tabLst>
                <a:tab pos="457200" algn="l"/>
              </a:tabLst>
            </a:pPr>
            <a:r>
              <a:rPr lang="en-US" sz="1200">
                <a:effectLst/>
                <a:latin typeface="+mn-lt"/>
                <a:ea typeface="Times New Roman" panose="02020603050405020304" pitchFamily="18" charset="0"/>
                <a:cs typeface="Arial" panose="020B0604020202020204" pitchFamily="34" charset="0"/>
              </a:rPr>
              <a:t>JAN Resource – new tool on their website site, telework is a great accommodation</a:t>
            </a:r>
          </a:p>
          <a:p>
            <a:pPr marL="0" marR="0" lvl="0" indent="0" algn="just">
              <a:spcBef>
                <a:spcPts val="0"/>
              </a:spcBef>
              <a:spcAft>
                <a:spcPts val="0"/>
              </a:spcAft>
              <a:buFont typeface="Symbol" panose="05050102010706020507" pitchFamily="18" charset="2"/>
              <a:buNone/>
              <a:tabLst>
                <a:tab pos="457200" algn="l"/>
              </a:tabLst>
            </a:pPr>
            <a:endParaRPr lang="en-US" sz="1200">
              <a:effectLst/>
              <a:latin typeface="+mn-lt"/>
              <a:ea typeface="Times New Roman" panose="02020603050405020304" pitchFamily="18" charset="0"/>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 typeface="Symbol" panose="05050102010706020507" pitchFamily="18" charset="2"/>
              <a:buNone/>
              <a:tabLst>
                <a:tab pos="457200" algn="l"/>
              </a:tabLst>
              <a:defRPr/>
            </a:pPr>
            <a:r>
              <a:rPr lang="en-US" sz="1200">
                <a:effectLst/>
                <a:latin typeface="+mn-lt"/>
                <a:ea typeface="Times New Roman" panose="02020603050405020304" pitchFamily="18" charset="0"/>
                <a:cs typeface="Arial" panose="020B0604020202020204" pitchFamily="34" charset="0"/>
              </a:rPr>
              <a:t>EE with heavy perfume-have to think about others with smell sensitivities under ADA</a:t>
            </a:r>
            <a:endParaRPr lang="en-US" sz="1200">
              <a:effectLst/>
              <a:latin typeface="+mn-lt"/>
              <a:ea typeface="Times New Roman" panose="02020603050405020304" pitchFamily="18" charset="0"/>
            </a:endParaRPr>
          </a:p>
          <a:p>
            <a:pPr marL="0" marR="0" lvl="0" indent="0" algn="just">
              <a:spcBef>
                <a:spcPts val="0"/>
              </a:spcBef>
              <a:spcAft>
                <a:spcPts val="0"/>
              </a:spcAft>
              <a:buFont typeface="Symbol" panose="05050102010706020507" pitchFamily="18" charset="2"/>
              <a:buNone/>
              <a:tabLst>
                <a:tab pos="457200" algn="l"/>
              </a:tabLst>
            </a:pPr>
            <a:endParaRPr lang="en-US" sz="1200">
              <a:effectLst/>
              <a:latin typeface="+mn-lt"/>
              <a:ea typeface="Times New Roman" panose="02020603050405020304" pitchFamily="18" charset="0"/>
              <a:cs typeface="Arial" panose="020B0604020202020204" pitchFamily="34" charset="0"/>
            </a:endParaRPr>
          </a:p>
          <a:p>
            <a:pPr marL="0" marR="0" lvl="0" indent="0" algn="just">
              <a:spcBef>
                <a:spcPts val="0"/>
              </a:spcBef>
              <a:spcAft>
                <a:spcPts val="0"/>
              </a:spcAft>
              <a:buFont typeface="Symbol" panose="05050102010706020507" pitchFamily="18" charset="2"/>
              <a:buNone/>
              <a:tabLst>
                <a:tab pos="457200" algn="l"/>
              </a:tabLst>
            </a:pPr>
            <a:endParaRPr lang="en-US" sz="1200">
              <a:effectLst/>
              <a:latin typeface="+mn-lt"/>
              <a:ea typeface="Times New Roman" panose="02020603050405020304" pitchFamily="18" charset="0"/>
              <a:cs typeface="Arial" panose="020B0604020202020204" pitchFamily="34" charset="0"/>
            </a:endParaRPr>
          </a:p>
          <a:p>
            <a:endParaRPr lang="en-US" sz="1200">
              <a:latin typeface="+mn-lt"/>
            </a:endParaRPr>
          </a:p>
        </p:txBody>
      </p:sp>
      <p:sp>
        <p:nvSpPr>
          <p:cNvPr id="4" name="Slide Number Placeholder 3"/>
          <p:cNvSpPr>
            <a:spLocks noGrp="1"/>
          </p:cNvSpPr>
          <p:nvPr>
            <p:ph type="sldNum" sz="quarter" idx="5"/>
          </p:nvPr>
        </p:nvSpPr>
        <p:spPr/>
        <p:txBody>
          <a:bodyPr/>
          <a:lstStyle/>
          <a:p>
            <a:fld id="{3D179921-1027-4180-B5B7-F9ECF24CD9C4}" type="slidenum">
              <a:rPr lang="en-US" smtClean="0"/>
              <a:t>6</a:t>
            </a:fld>
            <a:endParaRPr lang="en-US"/>
          </a:p>
        </p:txBody>
      </p:sp>
    </p:spTree>
    <p:extLst>
      <p:ext uri="{BB962C8B-B14F-4D97-AF65-F5344CB8AC3E}">
        <p14:creationId xmlns:p14="http://schemas.microsoft.com/office/powerpoint/2010/main" val="35048024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3920490"/>
          </a:xfrm>
        </p:spPr>
        <p:txBody>
          <a:bodyPr/>
          <a:lstStyle/>
          <a:p>
            <a:r>
              <a:rPr lang="en-US" sz="1200" kern="100" dirty="0">
                <a:effectLst/>
                <a:latin typeface="+mn-lt"/>
                <a:ea typeface="Aptos" panose="020B0004020202020204" pitchFamily="34" charset="0"/>
                <a:cs typeface="Times New Roman" panose="02020603050405020304" pitchFamily="18" charset="0"/>
              </a:rPr>
              <a:t>Stephanie: </a:t>
            </a:r>
            <a:r>
              <a:rPr lang="en-US" dirty="0">
                <a:latin typeface="+mn-lt"/>
              </a:rPr>
              <a:t>Drug Testing – IN NC – anyone, anywhere for any reason – as long as it’s not discriminatory</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mn-lt"/>
              </a:rPr>
              <a:t>Alcohol test – is a Medical Exam – job related and consistent with business necessity </a:t>
            </a:r>
          </a:p>
          <a:p>
            <a:endParaRPr lang="en-US" dirty="0">
              <a:latin typeface="+mn-lt"/>
            </a:endParaRPr>
          </a:p>
          <a:p>
            <a:pPr marL="171450" indent="-171450">
              <a:buFont typeface="Arial" panose="020B0604020202020204" pitchFamily="34" charset="0"/>
              <a:buChar char="•"/>
            </a:pPr>
            <a:r>
              <a:rPr lang="en-US" dirty="0">
                <a:latin typeface="+mn-lt"/>
              </a:rPr>
              <a:t>Drunk at work, Hungover, admitted it – gambling debts – loans – missing for a meeting appeared with white substance on his nose – CEO STILL didn’t want to fire him, also a recovering addict, soft spot for him, no good need goes unpunished, name that musical</a:t>
            </a:r>
          </a:p>
          <a:p>
            <a:pPr marL="0" indent="0">
              <a:buFontTx/>
              <a:buNone/>
            </a:pPr>
            <a:endParaRPr lang="en-US" dirty="0">
              <a:latin typeface="+mn-lt"/>
            </a:endParaRPr>
          </a:p>
          <a:p>
            <a:pPr marL="171450" indent="-171450">
              <a:buFont typeface="Arial" panose="020B0604020202020204" pitchFamily="34" charset="0"/>
              <a:buChar char="•"/>
            </a:pPr>
            <a:r>
              <a:rPr lang="en-US" dirty="0">
                <a:latin typeface="+mn-lt"/>
              </a:rPr>
              <a:t>Cocaine on the floor near someone’s desk</a:t>
            </a:r>
          </a:p>
          <a:p>
            <a:pPr marL="171450" indent="-171450">
              <a:buFont typeface="Arial" panose="020B0604020202020204" pitchFamily="34" charset="0"/>
              <a:buChar char="•"/>
            </a:pPr>
            <a:endParaRPr lang="en-US" dirty="0">
              <a:latin typeface="+mn-lt"/>
            </a:endParaRPr>
          </a:p>
          <a:p>
            <a:pPr marL="171450" indent="-171450">
              <a:buFont typeface="Arial" panose="020B0604020202020204" pitchFamily="34" charset="0"/>
              <a:buChar char="•"/>
            </a:pPr>
            <a:r>
              <a:rPr lang="en-US" dirty="0">
                <a:latin typeface="+mn-lt"/>
              </a:rPr>
              <a:t>Drinking out of “juice box” and putting it back in her bag</a:t>
            </a:r>
          </a:p>
          <a:p>
            <a:pPr marL="0" indent="0">
              <a:buFontTx/>
              <a:buNone/>
            </a:pPr>
            <a:endParaRPr lang="en-US" dirty="0">
              <a:latin typeface="+mn-lt"/>
            </a:endParaRPr>
          </a:p>
          <a:p>
            <a:pPr marL="0" indent="0">
              <a:buFontTx/>
              <a:buNone/>
            </a:pPr>
            <a:r>
              <a:rPr lang="en-US" dirty="0">
                <a:latin typeface="+mn-lt"/>
              </a:rPr>
              <a:t>Linda: 1)complaint about employee selling MJ from work and keeping in is bookbag-did investigation and checked bookbag. ONLY thing in the bookbag was about 100 condoms….</a:t>
            </a:r>
          </a:p>
          <a:p>
            <a:pPr marL="171450" indent="-171450">
              <a:buFontTx/>
              <a:buChar char="-"/>
            </a:pPr>
            <a:r>
              <a:rPr lang="en-US" dirty="0">
                <a:latin typeface="+mn-lt"/>
              </a:rPr>
              <a:t>2) complaint that a few were drinking vodka from water bottle and swearing it was water (doesn’t smell) – no behaviors suggested-what is an HR Manager to do?</a:t>
            </a:r>
          </a:p>
        </p:txBody>
      </p:sp>
      <p:sp>
        <p:nvSpPr>
          <p:cNvPr id="4" name="Slide Number Placeholder 3"/>
          <p:cNvSpPr>
            <a:spLocks noGrp="1"/>
          </p:cNvSpPr>
          <p:nvPr>
            <p:ph type="sldNum" sz="quarter" idx="5"/>
          </p:nvPr>
        </p:nvSpPr>
        <p:spPr/>
        <p:txBody>
          <a:bodyPr/>
          <a:lstStyle/>
          <a:p>
            <a:fld id="{3D179921-1027-4180-B5B7-F9ECF24CD9C4}" type="slidenum">
              <a:rPr lang="en-US" smtClean="0"/>
              <a:t>7</a:t>
            </a:fld>
            <a:endParaRPr lang="en-US"/>
          </a:p>
        </p:txBody>
      </p:sp>
    </p:spTree>
    <p:extLst>
      <p:ext uri="{BB962C8B-B14F-4D97-AF65-F5344CB8AC3E}">
        <p14:creationId xmlns:p14="http://schemas.microsoft.com/office/powerpoint/2010/main" val="2580057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3909060"/>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00">
                <a:effectLst/>
                <a:latin typeface="+mn-lt"/>
                <a:ea typeface="Aptos" panose="020B0004020202020204" pitchFamily="34" charset="0"/>
                <a:cs typeface="Times New Roman" panose="02020603050405020304" pitchFamily="18" charset="0"/>
              </a:rPr>
              <a:t>Lost daughter and son-in-law in tragic accident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00">
                <a:effectLst/>
                <a:latin typeface="+mn-lt"/>
                <a:ea typeface="Aptos" panose="020B0004020202020204" pitchFamily="34" charset="0"/>
                <a:cs typeface="Times New Roman" panose="02020603050405020304" pitchFamily="18" charset="0"/>
              </a:rPr>
              <a:t>Received custody of their 4 kids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00">
                <a:effectLst/>
                <a:latin typeface="+mn-lt"/>
                <a:ea typeface="Aptos" panose="020B0004020202020204" pitchFamily="34" charset="0"/>
                <a:cs typeface="Times New Roman" panose="02020603050405020304" pitchFamily="18" charset="0"/>
              </a:rPr>
              <a:t>18 months later her husband passed away from Covid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00">
                <a:effectLst/>
                <a:latin typeface="+mn-lt"/>
                <a:ea typeface="Aptos" panose="020B0004020202020204" pitchFamily="34" charset="0"/>
                <a:cs typeface="Times New Roman" panose="02020603050405020304" pitchFamily="18" charset="0"/>
              </a:rPr>
              <a:t>Again people rallied around her providing food and donating gift cards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00">
                <a:effectLst/>
                <a:latin typeface="+mn-lt"/>
                <a:ea typeface="Aptos" panose="020B0004020202020204" pitchFamily="34" charset="0"/>
                <a:cs typeface="Times New Roman" panose="02020603050405020304" pitchFamily="18" charset="0"/>
              </a:rPr>
              <a:t>2 years later one of the children passed away</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00">
                <a:effectLst/>
                <a:latin typeface="+mn-lt"/>
                <a:ea typeface="Aptos" panose="020B0004020202020204" pitchFamily="34" charset="0"/>
                <a:cs typeface="Times New Roman" panose="02020603050405020304" pitchFamily="18" charset="0"/>
              </a:rPr>
              <a:t>This time things were a little more suspicious – obviously just so much loss – but EE was cagier about it – no obituary, no service, just again asked for donations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00">
                <a:effectLst/>
                <a:latin typeface="+mn-lt"/>
                <a:ea typeface="Aptos" panose="020B0004020202020204" pitchFamily="34" charset="0"/>
                <a:cs typeface="Times New Roman" panose="02020603050405020304" pitchFamily="18" charset="0"/>
              </a:rPr>
              <a:t>People started digging…. Husband posting on FB – Picture of the whole family wearing Disney 2024 t shirts – surely there’s no way – confronted her with it, she still tried to lie – ultimately caught – not sorry just sad she was caught</a:t>
            </a:r>
          </a:p>
          <a:p>
            <a:endParaRPr lang="en-US" sz="1200">
              <a:latin typeface="+mn-lt"/>
            </a:endParaRPr>
          </a:p>
          <a:p>
            <a:r>
              <a:rPr lang="en-US" sz="1200">
                <a:latin typeface="+mn-lt"/>
              </a:rPr>
              <a:t>Sometimes things really are as they seem BUT still need to do due diligence, benefit of the doubt, honest belief rule</a:t>
            </a:r>
          </a:p>
          <a:p>
            <a:endParaRPr lang="en-US" sz="1200">
              <a:latin typeface="+mn-lt"/>
            </a:endParaRPr>
          </a:p>
          <a:p>
            <a:r>
              <a:rPr lang="en-US" sz="1200">
                <a:latin typeface="+mn-lt"/>
              </a:rPr>
              <a:t>Linda-long time ago when there were still fax machines but…EE kept taking off time for bereavement of various relatives.  Asked for proof.  Saw on fax machine a sample death notice for a newspaper with process, etc.  glanced at the name…guess what was handed in as his proof that time.  Moral of this story-ask for evidence up front for everyone all the time</a:t>
            </a:r>
          </a:p>
          <a:p>
            <a:r>
              <a:rPr lang="en-US" sz="1200">
                <a:latin typeface="+mn-lt"/>
              </a:rPr>
              <a:t>Linda-next slide</a:t>
            </a:r>
          </a:p>
        </p:txBody>
      </p:sp>
      <p:sp>
        <p:nvSpPr>
          <p:cNvPr id="4" name="Slide Number Placeholder 3"/>
          <p:cNvSpPr>
            <a:spLocks noGrp="1"/>
          </p:cNvSpPr>
          <p:nvPr>
            <p:ph type="sldNum" sz="quarter" idx="5"/>
          </p:nvPr>
        </p:nvSpPr>
        <p:spPr/>
        <p:txBody>
          <a:bodyPr/>
          <a:lstStyle/>
          <a:p>
            <a:fld id="{3D179921-1027-4180-B5B7-F9ECF24CD9C4}" type="slidenum">
              <a:rPr lang="en-US" smtClean="0"/>
              <a:t>8</a:t>
            </a:fld>
            <a:endParaRPr lang="en-US"/>
          </a:p>
        </p:txBody>
      </p:sp>
    </p:spTree>
    <p:extLst>
      <p:ext uri="{BB962C8B-B14F-4D97-AF65-F5344CB8AC3E}">
        <p14:creationId xmlns:p14="http://schemas.microsoft.com/office/powerpoint/2010/main" val="10017129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3977640"/>
          </a:xfrm>
        </p:spPr>
        <p:txBody>
          <a:bodyPr/>
          <a:lstStyle/>
          <a:p>
            <a:r>
              <a:rPr lang="en-US">
                <a:latin typeface="+mn-lt"/>
              </a:rPr>
              <a:t>Linda: Investigations</a:t>
            </a:r>
          </a:p>
          <a:p>
            <a:r>
              <a:rPr lang="en-US">
                <a:latin typeface="+mn-lt"/>
              </a:rPr>
              <a:t>Complaint being</a:t>
            </a:r>
            <a:r>
              <a:rPr lang="en-US" baseline="0">
                <a:latin typeface="+mn-lt"/>
              </a:rPr>
              <a:t> investigated (EE thought her manager was harassing her) and many issues uncovered-EE claimed she was being recruited by ISIS; other EE lending her money because she was homeless; claimed other Ees were stealing her stuff (hair) ; other Ees complained that she was making them uncomfortable-talking to herself, etc.  Moral here is follow your plan and go where the investigation leads and document!</a:t>
            </a:r>
          </a:p>
          <a:p>
            <a:r>
              <a:rPr lang="en-US" baseline="0">
                <a:latin typeface="+mn-lt"/>
              </a:rPr>
              <a:t>-always talk/sign about duty to cooperate, be truthful and keep confidential to protect integrity of the investigation; consider suspension while you investigate (with pay).</a:t>
            </a:r>
          </a:p>
          <a:p>
            <a:endParaRPr lang="en-US" baseline="0">
              <a:latin typeface="+mn-lt"/>
            </a:endParaRPr>
          </a:p>
          <a:p>
            <a:r>
              <a:rPr lang="en-US" sz="1200" kern="100">
                <a:effectLst/>
                <a:latin typeface="+mn-lt"/>
                <a:ea typeface="Aptos" panose="020B0004020202020204" pitchFamily="34" charset="0"/>
                <a:cs typeface="Times New Roman" panose="02020603050405020304" pitchFamily="18" charset="0"/>
              </a:rPr>
              <a:t>Stephanie: </a:t>
            </a:r>
            <a:r>
              <a:rPr lang="en-US" baseline="0">
                <a:latin typeface="+mn-lt"/>
              </a:rPr>
              <a:t> female complained about male (</a:t>
            </a:r>
            <a:r>
              <a:rPr lang="en-US" baseline="0" err="1">
                <a:latin typeface="+mn-lt"/>
              </a:rPr>
              <a:t>mgr</a:t>
            </a:r>
            <a:r>
              <a:rPr lang="en-US" baseline="0">
                <a:latin typeface="+mn-lt"/>
              </a:rPr>
              <a:t>) texting her – he had the texts showing her suggestive pictures and her inviting him out with his friends – can you look at people’s personal cell phones?</a:t>
            </a:r>
          </a:p>
          <a:p>
            <a:r>
              <a:rPr lang="en-US" baseline="0">
                <a:latin typeface="+mn-lt"/>
              </a:rPr>
              <a:t> Assume nothing, ALWAYS hear people out, trust until given a reason not to – preponderance of evidence, honest belief rule (no reasonable doubt to prove), document </a:t>
            </a:r>
          </a:p>
          <a:p>
            <a:r>
              <a:rPr lang="en-US" baseline="0">
                <a:latin typeface="+mn-lt"/>
              </a:rPr>
              <a:t>Don’t take a stance (e.g. law was violated), document your actions based on facts (what more than likely occurred) </a:t>
            </a:r>
          </a:p>
          <a:p>
            <a:r>
              <a:rPr lang="en-US" baseline="0">
                <a:latin typeface="+mn-lt"/>
              </a:rPr>
              <a:t>Linda-next slide</a:t>
            </a:r>
          </a:p>
        </p:txBody>
      </p:sp>
      <p:sp>
        <p:nvSpPr>
          <p:cNvPr id="4" name="Slide Number Placeholder 3"/>
          <p:cNvSpPr>
            <a:spLocks noGrp="1"/>
          </p:cNvSpPr>
          <p:nvPr>
            <p:ph type="sldNum" sz="quarter" idx="5"/>
          </p:nvPr>
        </p:nvSpPr>
        <p:spPr/>
        <p:txBody>
          <a:bodyPr/>
          <a:lstStyle/>
          <a:p>
            <a:fld id="{3D179921-1027-4180-B5B7-F9ECF24CD9C4}" type="slidenum">
              <a:rPr lang="en-US" smtClean="0"/>
              <a:t>9</a:t>
            </a:fld>
            <a:endParaRPr lang="en-US"/>
          </a:p>
        </p:txBody>
      </p:sp>
    </p:spTree>
    <p:extLst>
      <p:ext uri="{BB962C8B-B14F-4D97-AF65-F5344CB8AC3E}">
        <p14:creationId xmlns:p14="http://schemas.microsoft.com/office/powerpoint/2010/main" val="162426719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Ending Slide">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6B2A35-7AA4-E745-8DC7-F9E8EA56BD94}"/>
              </a:ext>
            </a:extLst>
          </p:cNvPr>
          <p:cNvSpPr>
            <a:spLocks noGrp="1"/>
          </p:cNvSpPr>
          <p:nvPr>
            <p:ph type="ctrTitle"/>
          </p:nvPr>
        </p:nvSpPr>
        <p:spPr>
          <a:xfrm>
            <a:off x="561889" y="649041"/>
            <a:ext cx="6615088" cy="2440535"/>
          </a:xfrm>
        </p:spPr>
        <p:txBody>
          <a:bodyPr anchor="ctr">
            <a:normAutofit/>
          </a:bodyPr>
          <a:lstStyle>
            <a:lvl1pPr algn="l">
              <a:defRPr sz="4800" b="1" i="0">
                <a:solidFill>
                  <a:schemeClr val="tx1"/>
                </a:solidFill>
                <a:latin typeface="Avenir Next" panose="020B0503020202020204" pitchFamily="34" charset="0"/>
              </a:defRPr>
            </a:lvl1pPr>
          </a:lstStyle>
          <a:p>
            <a:r>
              <a:rPr lang="en-US"/>
              <a:t>Click to edit Master title style</a:t>
            </a:r>
          </a:p>
        </p:txBody>
      </p:sp>
      <p:sp>
        <p:nvSpPr>
          <p:cNvPr id="3" name="Subtitle 2">
            <a:extLst>
              <a:ext uri="{FF2B5EF4-FFF2-40B4-BE49-F238E27FC236}">
                <a16:creationId xmlns:a16="http://schemas.microsoft.com/office/drawing/2014/main" id="{F0190AF0-02CF-334C-9451-402F4CF3F846}"/>
              </a:ext>
            </a:extLst>
          </p:cNvPr>
          <p:cNvSpPr>
            <a:spLocks noGrp="1"/>
          </p:cNvSpPr>
          <p:nvPr>
            <p:ph type="subTitle" idx="1"/>
          </p:nvPr>
        </p:nvSpPr>
        <p:spPr>
          <a:xfrm>
            <a:off x="561888" y="3429000"/>
            <a:ext cx="6615087" cy="977093"/>
          </a:xfrm>
        </p:spPr>
        <p:txBody>
          <a:bodyPr anchor="t"/>
          <a:lstStyle>
            <a:lvl1pPr marL="0" indent="0" algn="l">
              <a:buNone/>
              <a:defRPr sz="2400" b="0" i="0">
                <a:solidFill>
                  <a:schemeClr val="tx1"/>
                </a:solidFill>
                <a:latin typeface="Avenir Next Medium" panose="020B0503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8" name="Picture 7">
            <a:extLst>
              <a:ext uri="{FF2B5EF4-FFF2-40B4-BE49-F238E27FC236}">
                <a16:creationId xmlns:a16="http://schemas.microsoft.com/office/drawing/2014/main" id="{FE49EC1E-9D6E-D541-82BF-99DF464861A6}"/>
              </a:ext>
            </a:extLst>
          </p:cNvPr>
          <p:cNvPicPr>
            <a:picLocks noChangeAspect="1"/>
          </p:cNvPicPr>
          <p:nvPr/>
        </p:nvPicPr>
        <p:blipFill>
          <a:blip r:embed="rId2"/>
          <a:stretch>
            <a:fillRect/>
          </a:stretch>
        </p:blipFill>
        <p:spPr>
          <a:xfrm rot="1200000">
            <a:off x="7322775" y="1900650"/>
            <a:ext cx="5937583" cy="5937583"/>
          </a:xfrm>
          <a:prstGeom prst="rect">
            <a:avLst/>
          </a:prstGeom>
        </p:spPr>
      </p:pic>
      <p:pic>
        <p:nvPicPr>
          <p:cNvPr id="10" name="Picture 9">
            <a:extLst>
              <a:ext uri="{FF2B5EF4-FFF2-40B4-BE49-F238E27FC236}">
                <a16:creationId xmlns:a16="http://schemas.microsoft.com/office/drawing/2014/main" id="{8665CD9A-715C-8B4C-A23F-B3028127B314}"/>
              </a:ext>
            </a:extLst>
          </p:cNvPr>
          <p:cNvPicPr>
            <a:picLocks noChangeAspect="1"/>
          </p:cNvPicPr>
          <p:nvPr/>
        </p:nvPicPr>
        <p:blipFill>
          <a:blip r:embed="rId3"/>
          <a:stretch>
            <a:fillRect/>
          </a:stretch>
        </p:blipFill>
        <p:spPr>
          <a:xfrm>
            <a:off x="561889" y="4869441"/>
            <a:ext cx="3202037" cy="1335212"/>
          </a:xfrm>
          <a:prstGeom prst="rect">
            <a:avLst/>
          </a:prstGeom>
        </p:spPr>
      </p:pic>
    </p:spTree>
    <p:extLst>
      <p:ext uri="{BB962C8B-B14F-4D97-AF65-F5344CB8AC3E}">
        <p14:creationId xmlns:p14="http://schemas.microsoft.com/office/powerpoint/2010/main" val="1897747223"/>
      </p:ext>
    </p:extLst>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Slate Background Text Slide (Emphasis)">
    <p:bg>
      <p:bgRef idx="1001">
        <a:schemeClr val="bg2"/>
      </p:bgRef>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E49EC1E-9D6E-D541-82BF-99DF464861A6}"/>
              </a:ext>
            </a:extLst>
          </p:cNvPr>
          <p:cNvPicPr>
            <a:picLocks noChangeAspect="1"/>
          </p:cNvPicPr>
          <p:nvPr/>
        </p:nvPicPr>
        <p:blipFill>
          <a:blip r:embed="rId2"/>
          <a:stretch>
            <a:fillRect/>
          </a:stretch>
        </p:blipFill>
        <p:spPr>
          <a:xfrm rot="1200000">
            <a:off x="7322775" y="1900650"/>
            <a:ext cx="5937583" cy="5937583"/>
          </a:xfrm>
          <a:prstGeom prst="rect">
            <a:avLst/>
          </a:prstGeom>
        </p:spPr>
      </p:pic>
      <p:sp>
        <p:nvSpPr>
          <p:cNvPr id="4" name="Title 1">
            <a:extLst>
              <a:ext uri="{FF2B5EF4-FFF2-40B4-BE49-F238E27FC236}">
                <a16:creationId xmlns:a16="http://schemas.microsoft.com/office/drawing/2014/main" id="{38705306-4E5E-3445-9EB9-D2651368F212}"/>
              </a:ext>
            </a:extLst>
          </p:cNvPr>
          <p:cNvSpPr>
            <a:spLocks noGrp="1"/>
          </p:cNvSpPr>
          <p:nvPr>
            <p:ph type="title"/>
          </p:nvPr>
        </p:nvSpPr>
        <p:spPr>
          <a:xfrm>
            <a:off x="497958" y="467833"/>
            <a:ext cx="11196084" cy="1222855"/>
          </a:xfrm>
        </p:spPr>
        <p:txBody>
          <a:bodyPr>
            <a:noAutofit/>
          </a:bodyPr>
          <a:lstStyle>
            <a:lvl1pPr>
              <a:defRPr sz="3600" b="1" i="0">
                <a:solidFill>
                  <a:schemeClr val="tx1"/>
                </a:solidFill>
                <a:latin typeface="Avenir Next Demi Bold" panose="020B0503020202020204" pitchFamily="34" charset="0"/>
              </a:defRPr>
            </a:lvl1pPr>
          </a:lstStyle>
          <a:p>
            <a:r>
              <a:rPr lang="en-US"/>
              <a:t>Click to edit Master title style</a:t>
            </a:r>
          </a:p>
        </p:txBody>
      </p:sp>
      <p:sp>
        <p:nvSpPr>
          <p:cNvPr id="5" name="Content Placeholder 2">
            <a:extLst>
              <a:ext uri="{FF2B5EF4-FFF2-40B4-BE49-F238E27FC236}">
                <a16:creationId xmlns:a16="http://schemas.microsoft.com/office/drawing/2014/main" id="{AB7A9A5D-72DA-6F46-9F45-D394FB5ADB02}"/>
              </a:ext>
            </a:extLst>
          </p:cNvPr>
          <p:cNvSpPr>
            <a:spLocks noGrp="1"/>
          </p:cNvSpPr>
          <p:nvPr>
            <p:ph idx="1"/>
          </p:nvPr>
        </p:nvSpPr>
        <p:spPr>
          <a:xfrm>
            <a:off x="497957" y="1825625"/>
            <a:ext cx="6477001" cy="4447584"/>
          </a:xfrm>
        </p:spPr>
        <p:txBody>
          <a:bodyPr>
            <a:noAutofit/>
          </a:bodyPr>
          <a:lstStyle>
            <a:lvl1pPr marL="0" indent="0">
              <a:buNone/>
              <a:defRPr>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Tree>
    <p:extLst>
      <p:ext uri="{BB962C8B-B14F-4D97-AF65-F5344CB8AC3E}">
        <p14:creationId xmlns:p14="http://schemas.microsoft.com/office/powerpoint/2010/main" val="4124800345"/>
      </p:ext>
    </p:extLst>
  </p:cSld>
  <p:clrMapOvr>
    <a:overrideClrMapping bg1="dk1" tx1="lt1" bg2="dk2" tx2="lt2" accent1="accent1" accent2="accent2" accent3="accent3" accent4="accent4" accent5="accent5" accent6="accent6" hlink="hlink" folHlink="folHlink"/>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Purple Background Text Slide (Emphasis)">
    <p:bg>
      <p:bgRef idx="1001">
        <a:schemeClr val="bg1"/>
      </p:bgRef>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E49EC1E-9D6E-D541-82BF-99DF464861A6}"/>
              </a:ext>
            </a:extLst>
          </p:cNvPr>
          <p:cNvPicPr>
            <a:picLocks noChangeAspect="1"/>
          </p:cNvPicPr>
          <p:nvPr/>
        </p:nvPicPr>
        <p:blipFill>
          <a:blip r:embed="rId2"/>
          <a:stretch>
            <a:fillRect/>
          </a:stretch>
        </p:blipFill>
        <p:spPr>
          <a:xfrm rot="1200000">
            <a:off x="7322775" y="1900650"/>
            <a:ext cx="5937583" cy="5937583"/>
          </a:xfrm>
          <a:prstGeom prst="rect">
            <a:avLst/>
          </a:prstGeom>
        </p:spPr>
      </p:pic>
      <p:sp>
        <p:nvSpPr>
          <p:cNvPr id="4" name="Title 1">
            <a:extLst>
              <a:ext uri="{FF2B5EF4-FFF2-40B4-BE49-F238E27FC236}">
                <a16:creationId xmlns:a16="http://schemas.microsoft.com/office/drawing/2014/main" id="{38705306-4E5E-3445-9EB9-D2651368F212}"/>
              </a:ext>
            </a:extLst>
          </p:cNvPr>
          <p:cNvSpPr>
            <a:spLocks noGrp="1"/>
          </p:cNvSpPr>
          <p:nvPr>
            <p:ph type="title"/>
          </p:nvPr>
        </p:nvSpPr>
        <p:spPr>
          <a:xfrm>
            <a:off x="497958" y="467833"/>
            <a:ext cx="11196084" cy="1222855"/>
          </a:xfrm>
        </p:spPr>
        <p:txBody>
          <a:bodyPr>
            <a:noAutofit/>
          </a:bodyPr>
          <a:lstStyle>
            <a:lvl1pPr>
              <a:defRPr sz="3600" b="1" i="0">
                <a:solidFill>
                  <a:schemeClr val="tx1"/>
                </a:solidFill>
                <a:latin typeface="Avenir Next Demi Bold" panose="020B0503020202020204" pitchFamily="34" charset="0"/>
              </a:defRPr>
            </a:lvl1pPr>
          </a:lstStyle>
          <a:p>
            <a:r>
              <a:rPr lang="en-US"/>
              <a:t>Click to edit Master title style</a:t>
            </a:r>
          </a:p>
        </p:txBody>
      </p:sp>
      <p:sp>
        <p:nvSpPr>
          <p:cNvPr id="5" name="Content Placeholder 2">
            <a:extLst>
              <a:ext uri="{FF2B5EF4-FFF2-40B4-BE49-F238E27FC236}">
                <a16:creationId xmlns:a16="http://schemas.microsoft.com/office/drawing/2014/main" id="{AB7A9A5D-72DA-6F46-9F45-D394FB5ADB02}"/>
              </a:ext>
            </a:extLst>
          </p:cNvPr>
          <p:cNvSpPr>
            <a:spLocks noGrp="1"/>
          </p:cNvSpPr>
          <p:nvPr>
            <p:ph idx="1"/>
          </p:nvPr>
        </p:nvSpPr>
        <p:spPr>
          <a:xfrm>
            <a:off x="497957" y="1825625"/>
            <a:ext cx="6477001" cy="4447584"/>
          </a:xfrm>
        </p:spPr>
        <p:txBody>
          <a:bodyPr>
            <a:noAutofit/>
          </a:bodyPr>
          <a:lstStyle>
            <a:lvl1pPr marL="0" indent="0">
              <a:buNone/>
              <a:defRPr>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Tree>
    <p:extLst>
      <p:ext uri="{BB962C8B-B14F-4D97-AF65-F5344CB8AC3E}">
        <p14:creationId xmlns:p14="http://schemas.microsoft.com/office/powerpoint/2010/main" val="567543680"/>
      </p:ext>
    </p:extLst>
  </p:cSld>
  <p:clrMapOvr>
    <a:overrideClrMapping bg1="dk1" tx1="lt1" bg2="dk2" tx2="lt2" accent1="accent1" accent2="accent2" accent3="accent3" accent4="accent4" accent5="accent5" accent6="accent6" hlink="hlink" folHlink="folHlink"/>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Important Point: Slate">
    <p:bg>
      <p:bgRef idx="1001">
        <a:schemeClr val="bg2"/>
      </p:bgRef>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E3E3820-CDB1-A24D-B9AD-6EDA1A6755F6}"/>
              </a:ext>
            </a:extLst>
          </p:cNvPr>
          <p:cNvSpPr>
            <a:spLocks noGrp="1"/>
          </p:cNvSpPr>
          <p:nvPr>
            <p:ph type="body" idx="1"/>
          </p:nvPr>
        </p:nvSpPr>
        <p:spPr>
          <a:xfrm>
            <a:off x="2044995" y="2163726"/>
            <a:ext cx="8102009" cy="2530549"/>
          </a:xfrm>
        </p:spPr>
        <p:txBody>
          <a:bodyPr anchor="ctr">
            <a:normAutofit/>
          </a:bodyPr>
          <a:lstStyle>
            <a:lvl1pPr marL="0" indent="0" algn="ctr">
              <a:buNone/>
              <a:defRPr sz="2800" b="0" i="0">
                <a:solidFill>
                  <a:schemeClr val="tx1">
                    <a:tint val="75000"/>
                  </a:schemeClr>
                </a:solidFill>
                <a:latin typeface="Avenir Next Medium" panose="020B0503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7" name="Rectangle 6">
            <a:extLst>
              <a:ext uri="{FF2B5EF4-FFF2-40B4-BE49-F238E27FC236}">
                <a16:creationId xmlns:a16="http://schemas.microsoft.com/office/drawing/2014/main" id="{EFFAF0E3-B8CA-174C-B54C-5F935F33D90A}"/>
              </a:ext>
            </a:extLst>
          </p:cNvPr>
          <p:cNvSpPr/>
          <p:nvPr/>
        </p:nvSpPr>
        <p:spPr>
          <a:xfrm>
            <a:off x="1343246" y="1387549"/>
            <a:ext cx="9505507" cy="4082902"/>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a:extLst>
              <a:ext uri="{FF2B5EF4-FFF2-40B4-BE49-F238E27FC236}">
                <a16:creationId xmlns:a16="http://schemas.microsoft.com/office/drawing/2014/main" id="{FAAADFEA-870A-934C-A78B-1F3E3C267515}"/>
              </a:ext>
            </a:extLst>
          </p:cNvPr>
          <p:cNvGrpSpPr/>
          <p:nvPr/>
        </p:nvGrpSpPr>
        <p:grpSpPr>
          <a:xfrm>
            <a:off x="1589567" y="932121"/>
            <a:ext cx="910856" cy="910856"/>
            <a:chOff x="1985408" y="88605"/>
            <a:chExt cx="910856" cy="910856"/>
          </a:xfrm>
        </p:grpSpPr>
        <p:sp>
          <p:nvSpPr>
            <p:cNvPr id="8" name="Rectangle 7">
              <a:extLst>
                <a:ext uri="{FF2B5EF4-FFF2-40B4-BE49-F238E27FC236}">
                  <a16:creationId xmlns:a16="http://schemas.microsoft.com/office/drawing/2014/main" id="{10C27658-C5EE-D54C-BBAE-57983F68BF35}"/>
                </a:ext>
              </a:extLst>
            </p:cNvPr>
            <p:cNvSpPr/>
            <p:nvPr userDrawn="1"/>
          </p:nvSpPr>
          <p:spPr>
            <a:xfrm>
              <a:off x="1985408" y="88605"/>
              <a:ext cx="910856" cy="91085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78DCC71B-4E0E-A446-BD23-E6D0A02DA26B}"/>
                </a:ext>
              </a:extLst>
            </p:cNvPr>
            <p:cNvPicPr>
              <a:picLocks noChangeAspect="1"/>
            </p:cNvPicPr>
            <p:nvPr userDrawn="1"/>
          </p:nvPicPr>
          <p:blipFill>
            <a:blip r:embed="rId2"/>
            <a:srcRect/>
            <a:stretch/>
          </p:blipFill>
          <p:spPr>
            <a:xfrm>
              <a:off x="2079772" y="182969"/>
              <a:ext cx="722128" cy="722128"/>
            </a:xfrm>
            <a:prstGeom prst="rect">
              <a:avLst/>
            </a:prstGeom>
          </p:spPr>
        </p:pic>
      </p:grpSp>
      <p:grpSp>
        <p:nvGrpSpPr>
          <p:cNvPr id="13" name="Group 12">
            <a:extLst>
              <a:ext uri="{FF2B5EF4-FFF2-40B4-BE49-F238E27FC236}">
                <a16:creationId xmlns:a16="http://schemas.microsoft.com/office/drawing/2014/main" id="{E775828F-1870-FC45-96D5-6771043E6F97}"/>
              </a:ext>
            </a:extLst>
          </p:cNvPr>
          <p:cNvGrpSpPr/>
          <p:nvPr/>
        </p:nvGrpSpPr>
        <p:grpSpPr>
          <a:xfrm>
            <a:off x="9691576" y="5015024"/>
            <a:ext cx="910856" cy="910856"/>
            <a:chOff x="1985408" y="88605"/>
            <a:chExt cx="910856" cy="910856"/>
          </a:xfrm>
        </p:grpSpPr>
        <p:sp>
          <p:nvSpPr>
            <p:cNvPr id="14" name="Rectangle 13">
              <a:extLst>
                <a:ext uri="{FF2B5EF4-FFF2-40B4-BE49-F238E27FC236}">
                  <a16:creationId xmlns:a16="http://schemas.microsoft.com/office/drawing/2014/main" id="{C4755814-F13D-6E41-8817-CF9169A0C814}"/>
                </a:ext>
              </a:extLst>
            </p:cNvPr>
            <p:cNvSpPr/>
            <p:nvPr userDrawn="1"/>
          </p:nvSpPr>
          <p:spPr>
            <a:xfrm>
              <a:off x="1985408" y="88605"/>
              <a:ext cx="910856" cy="91085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id="{F28809DB-CD05-F241-9CDC-59A2ADD5F5CB}"/>
                </a:ext>
              </a:extLst>
            </p:cNvPr>
            <p:cNvPicPr>
              <a:picLocks noChangeAspect="1"/>
            </p:cNvPicPr>
            <p:nvPr userDrawn="1"/>
          </p:nvPicPr>
          <p:blipFill>
            <a:blip r:embed="rId2"/>
            <a:srcRect/>
            <a:stretch/>
          </p:blipFill>
          <p:spPr>
            <a:xfrm>
              <a:off x="2079772" y="182969"/>
              <a:ext cx="722128" cy="722128"/>
            </a:xfrm>
            <a:prstGeom prst="rect">
              <a:avLst/>
            </a:prstGeom>
          </p:spPr>
        </p:pic>
      </p:grpSp>
    </p:spTree>
    <p:extLst>
      <p:ext uri="{BB962C8B-B14F-4D97-AF65-F5344CB8AC3E}">
        <p14:creationId xmlns:p14="http://schemas.microsoft.com/office/powerpoint/2010/main" val="461578324"/>
      </p:ext>
    </p:extLst>
  </p:cSld>
  <p:clrMapOvr>
    <a:overrideClrMapping bg1="dk1" tx1="lt1" bg2="dk2" tx2="lt2" accent1="accent1" accent2="accent2" accent3="accent3" accent4="accent4" accent5="accent5" accent6="accent6" hlink="hlink" folHlink="folHlink"/>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Important Point: Purple">
    <p:bg>
      <p:bgRef idx="1001">
        <a:schemeClr val="bg1"/>
      </p:bgRef>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E3E3820-CDB1-A24D-B9AD-6EDA1A6755F6}"/>
              </a:ext>
            </a:extLst>
          </p:cNvPr>
          <p:cNvSpPr>
            <a:spLocks noGrp="1"/>
          </p:cNvSpPr>
          <p:nvPr>
            <p:ph type="body" idx="1"/>
          </p:nvPr>
        </p:nvSpPr>
        <p:spPr>
          <a:xfrm>
            <a:off x="2044995" y="2163726"/>
            <a:ext cx="8102009" cy="2530549"/>
          </a:xfrm>
        </p:spPr>
        <p:txBody>
          <a:bodyPr anchor="ctr">
            <a:normAutofit/>
          </a:bodyPr>
          <a:lstStyle>
            <a:lvl1pPr marL="0" indent="0" algn="ctr">
              <a:buNone/>
              <a:defRPr sz="2800" b="0" i="0">
                <a:solidFill>
                  <a:schemeClr val="tx1">
                    <a:tint val="75000"/>
                  </a:schemeClr>
                </a:solidFill>
                <a:latin typeface="Avenir Next Medium" panose="020B0503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7" name="Rectangle 6">
            <a:extLst>
              <a:ext uri="{FF2B5EF4-FFF2-40B4-BE49-F238E27FC236}">
                <a16:creationId xmlns:a16="http://schemas.microsoft.com/office/drawing/2014/main" id="{EFFAF0E3-B8CA-174C-B54C-5F935F33D90A}"/>
              </a:ext>
            </a:extLst>
          </p:cNvPr>
          <p:cNvSpPr/>
          <p:nvPr/>
        </p:nvSpPr>
        <p:spPr>
          <a:xfrm>
            <a:off x="1343246" y="1387549"/>
            <a:ext cx="9505507" cy="4082902"/>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roup 1">
            <a:extLst>
              <a:ext uri="{FF2B5EF4-FFF2-40B4-BE49-F238E27FC236}">
                <a16:creationId xmlns:a16="http://schemas.microsoft.com/office/drawing/2014/main" id="{8734400F-00DB-B642-B046-16482589C4D8}"/>
              </a:ext>
            </a:extLst>
          </p:cNvPr>
          <p:cNvGrpSpPr/>
          <p:nvPr/>
        </p:nvGrpSpPr>
        <p:grpSpPr>
          <a:xfrm>
            <a:off x="1589567" y="932121"/>
            <a:ext cx="910856" cy="910856"/>
            <a:chOff x="1589567" y="932121"/>
            <a:chExt cx="910856" cy="910856"/>
          </a:xfrm>
        </p:grpSpPr>
        <p:sp>
          <p:nvSpPr>
            <p:cNvPr id="8" name="Rectangle 7">
              <a:extLst>
                <a:ext uri="{FF2B5EF4-FFF2-40B4-BE49-F238E27FC236}">
                  <a16:creationId xmlns:a16="http://schemas.microsoft.com/office/drawing/2014/main" id="{10C27658-C5EE-D54C-BBAE-57983F68BF35}"/>
                </a:ext>
              </a:extLst>
            </p:cNvPr>
            <p:cNvSpPr/>
            <p:nvPr userDrawn="1"/>
          </p:nvSpPr>
          <p:spPr>
            <a:xfrm>
              <a:off x="1589567" y="932121"/>
              <a:ext cx="910856" cy="9108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78DCC71B-4E0E-A446-BD23-E6D0A02DA26B}"/>
                </a:ext>
              </a:extLst>
            </p:cNvPr>
            <p:cNvPicPr>
              <a:picLocks noChangeAspect="1"/>
            </p:cNvPicPr>
            <p:nvPr userDrawn="1"/>
          </p:nvPicPr>
          <p:blipFill>
            <a:blip r:embed="rId2"/>
            <a:srcRect/>
            <a:stretch/>
          </p:blipFill>
          <p:spPr>
            <a:xfrm>
              <a:off x="1683931" y="1026485"/>
              <a:ext cx="722128" cy="722128"/>
            </a:xfrm>
            <a:prstGeom prst="rect">
              <a:avLst/>
            </a:prstGeom>
          </p:spPr>
        </p:pic>
      </p:grpSp>
      <p:grpSp>
        <p:nvGrpSpPr>
          <p:cNvPr id="4" name="Group 3">
            <a:extLst>
              <a:ext uri="{FF2B5EF4-FFF2-40B4-BE49-F238E27FC236}">
                <a16:creationId xmlns:a16="http://schemas.microsoft.com/office/drawing/2014/main" id="{FE8C38DE-E826-534A-BCDC-E2A839BCBC3B}"/>
              </a:ext>
            </a:extLst>
          </p:cNvPr>
          <p:cNvGrpSpPr/>
          <p:nvPr/>
        </p:nvGrpSpPr>
        <p:grpSpPr>
          <a:xfrm>
            <a:off x="9691576" y="5015024"/>
            <a:ext cx="910856" cy="910856"/>
            <a:chOff x="9691576" y="5015024"/>
            <a:chExt cx="910856" cy="910856"/>
          </a:xfrm>
        </p:grpSpPr>
        <p:sp>
          <p:nvSpPr>
            <p:cNvPr id="14" name="Rectangle 13">
              <a:extLst>
                <a:ext uri="{FF2B5EF4-FFF2-40B4-BE49-F238E27FC236}">
                  <a16:creationId xmlns:a16="http://schemas.microsoft.com/office/drawing/2014/main" id="{C4755814-F13D-6E41-8817-CF9169A0C814}"/>
                </a:ext>
              </a:extLst>
            </p:cNvPr>
            <p:cNvSpPr/>
            <p:nvPr userDrawn="1"/>
          </p:nvSpPr>
          <p:spPr>
            <a:xfrm>
              <a:off x="9691576" y="5015024"/>
              <a:ext cx="910856" cy="9108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id="{F28809DB-CD05-F241-9CDC-59A2ADD5F5CB}"/>
                </a:ext>
              </a:extLst>
            </p:cNvPr>
            <p:cNvPicPr>
              <a:picLocks noChangeAspect="1"/>
            </p:cNvPicPr>
            <p:nvPr userDrawn="1"/>
          </p:nvPicPr>
          <p:blipFill>
            <a:blip r:embed="rId2"/>
            <a:srcRect/>
            <a:stretch/>
          </p:blipFill>
          <p:spPr>
            <a:xfrm>
              <a:off x="9785940" y="5109388"/>
              <a:ext cx="722128" cy="722128"/>
            </a:xfrm>
            <a:prstGeom prst="rect">
              <a:avLst/>
            </a:prstGeom>
          </p:spPr>
        </p:pic>
      </p:grpSp>
    </p:spTree>
    <p:extLst>
      <p:ext uri="{BB962C8B-B14F-4D97-AF65-F5344CB8AC3E}">
        <p14:creationId xmlns:p14="http://schemas.microsoft.com/office/powerpoint/2010/main" val="4235701547"/>
      </p:ext>
    </p:extLst>
  </p:cSld>
  <p:clrMapOvr>
    <a:overrideClrMapping bg1="dk1" tx1="lt1" bg2="dk2" tx2="lt2" accent1="accent1" accent2="accent2" accent3="accent3" accent4="accent4" accent5="accent5" accent6="accent6" hlink="hlink" folHlink="folHlink"/>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Photo + Text: Purpl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4DFE941-542D-CF46-BF6D-62B1BAEEB3CB}"/>
              </a:ext>
            </a:extLst>
          </p:cNvPr>
          <p:cNvSpPr/>
          <p:nvPr/>
        </p:nvSpPr>
        <p:spPr>
          <a:xfrm>
            <a:off x="0" y="0"/>
            <a:ext cx="6096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C40B4C7-CA0E-1F4C-9BF6-E5FE4AFBE6CA}"/>
              </a:ext>
            </a:extLst>
          </p:cNvPr>
          <p:cNvSpPr>
            <a:spLocks noGrp="1"/>
          </p:cNvSpPr>
          <p:nvPr>
            <p:ph type="title"/>
          </p:nvPr>
        </p:nvSpPr>
        <p:spPr>
          <a:xfrm>
            <a:off x="501503" y="457200"/>
            <a:ext cx="5092995" cy="1265274"/>
          </a:xfrm>
        </p:spPr>
        <p:txBody>
          <a:bodyPr anchor="ctr"/>
          <a:lstStyle>
            <a:lvl1pPr>
              <a:defRPr sz="3200">
                <a:solidFill>
                  <a:schemeClr val="bg1"/>
                </a:solidFill>
              </a:defRPr>
            </a:lvl1pPr>
          </a:lstStyle>
          <a:p>
            <a:r>
              <a:rPr lang="en-US"/>
              <a:t>Click to edit Master title style</a:t>
            </a:r>
          </a:p>
        </p:txBody>
      </p:sp>
      <p:sp>
        <p:nvSpPr>
          <p:cNvPr id="3" name="Picture Placeholder 2">
            <a:extLst>
              <a:ext uri="{FF2B5EF4-FFF2-40B4-BE49-F238E27FC236}">
                <a16:creationId xmlns:a16="http://schemas.microsoft.com/office/drawing/2014/main" id="{F7691398-BB25-1947-82EA-360589DC20AC}"/>
              </a:ext>
            </a:extLst>
          </p:cNvPr>
          <p:cNvSpPr>
            <a:spLocks noGrp="1"/>
          </p:cNvSpPr>
          <p:nvPr>
            <p:ph type="pic" idx="1"/>
          </p:nvPr>
        </p:nvSpPr>
        <p:spPr>
          <a:xfrm>
            <a:off x="6096000" y="0"/>
            <a:ext cx="6096000" cy="685799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FA13D37A-9838-C042-BE29-98872183CEB7}"/>
              </a:ext>
            </a:extLst>
          </p:cNvPr>
          <p:cNvSpPr>
            <a:spLocks noGrp="1"/>
          </p:cNvSpPr>
          <p:nvPr>
            <p:ph type="body" sz="half" idx="2"/>
          </p:nvPr>
        </p:nvSpPr>
        <p:spPr>
          <a:xfrm>
            <a:off x="501503" y="2057400"/>
            <a:ext cx="5092994" cy="4343400"/>
          </a:xfrm>
        </p:spPr>
        <p:txBody>
          <a:bodyPr/>
          <a:lstStyle>
            <a:lvl1pPr marL="0" indent="0">
              <a:buNone/>
              <a:defRPr sz="16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390545178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1_Photo + Text: Purpl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4DFE941-542D-CF46-BF6D-62B1BAEEB3CB}"/>
              </a:ext>
            </a:extLst>
          </p:cNvPr>
          <p:cNvSpPr/>
          <p:nvPr/>
        </p:nvSpPr>
        <p:spPr>
          <a:xfrm>
            <a:off x="0" y="0"/>
            <a:ext cx="6096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C40B4C7-CA0E-1F4C-9BF6-E5FE4AFBE6CA}"/>
              </a:ext>
            </a:extLst>
          </p:cNvPr>
          <p:cNvSpPr>
            <a:spLocks noGrp="1"/>
          </p:cNvSpPr>
          <p:nvPr>
            <p:ph type="title"/>
          </p:nvPr>
        </p:nvSpPr>
        <p:spPr>
          <a:xfrm>
            <a:off x="501503" y="457200"/>
            <a:ext cx="5092995" cy="1265274"/>
          </a:xfrm>
        </p:spPr>
        <p:txBody>
          <a:bodyPr anchor="ctr"/>
          <a:lstStyle>
            <a:lvl1pPr>
              <a:defRPr sz="3200">
                <a:solidFill>
                  <a:schemeClr val="bg1"/>
                </a:solidFill>
              </a:defRPr>
            </a:lvl1pPr>
          </a:lstStyle>
          <a:p>
            <a:r>
              <a:rPr lang="en-US"/>
              <a:t>Click to edit Master title style</a:t>
            </a:r>
          </a:p>
        </p:txBody>
      </p:sp>
      <p:sp>
        <p:nvSpPr>
          <p:cNvPr id="3" name="Picture Placeholder 2">
            <a:extLst>
              <a:ext uri="{FF2B5EF4-FFF2-40B4-BE49-F238E27FC236}">
                <a16:creationId xmlns:a16="http://schemas.microsoft.com/office/drawing/2014/main" id="{F7691398-BB25-1947-82EA-360589DC20AC}"/>
              </a:ext>
            </a:extLst>
          </p:cNvPr>
          <p:cNvSpPr>
            <a:spLocks noGrp="1"/>
          </p:cNvSpPr>
          <p:nvPr>
            <p:ph type="pic" idx="1"/>
          </p:nvPr>
        </p:nvSpPr>
        <p:spPr>
          <a:xfrm>
            <a:off x="6096000" y="0"/>
            <a:ext cx="6096000" cy="685799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FA13D37A-9838-C042-BE29-98872183CEB7}"/>
              </a:ext>
            </a:extLst>
          </p:cNvPr>
          <p:cNvSpPr>
            <a:spLocks noGrp="1"/>
          </p:cNvSpPr>
          <p:nvPr>
            <p:ph type="body" sz="half" idx="2"/>
          </p:nvPr>
        </p:nvSpPr>
        <p:spPr>
          <a:xfrm>
            <a:off x="501503" y="2057400"/>
            <a:ext cx="5092994" cy="4343400"/>
          </a:xfrm>
        </p:spPr>
        <p:txBody>
          <a:bodyPr/>
          <a:lstStyle>
            <a:lvl1pPr marL="0" indent="0">
              <a:buNone/>
              <a:defRPr sz="16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1762347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Full Screen Photo With Caption">
    <p:spTree>
      <p:nvGrpSpPr>
        <p:cNvPr id="1" name=""/>
        <p:cNvGrpSpPr/>
        <p:nvPr/>
      </p:nvGrpSpPr>
      <p:grpSpPr>
        <a:xfrm>
          <a:off x="0" y="0"/>
          <a:ext cx="0" cy="0"/>
          <a:chOff x="0" y="0"/>
          <a:chExt cx="0" cy="0"/>
        </a:xfrm>
      </p:grpSpPr>
      <p:sp>
        <p:nvSpPr>
          <p:cNvPr id="5" name="Picture Placeholder 2">
            <a:extLst>
              <a:ext uri="{FF2B5EF4-FFF2-40B4-BE49-F238E27FC236}">
                <a16:creationId xmlns:a16="http://schemas.microsoft.com/office/drawing/2014/main" id="{0A648699-6B86-544E-A749-FB7B1EBA964F}"/>
              </a:ext>
            </a:extLst>
          </p:cNvPr>
          <p:cNvSpPr>
            <a:spLocks noGrp="1"/>
          </p:cNvSpPr>
          <p:nvPr>
            <p:ph type="pic" idx="1"/>
          </p:nvPr>
        </p:nvSpPr>
        <p:spPr>
          <a:xfrm>
            <a:off x="0" y="0"/>
            <a:ext cx="12192000" cy="6858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Tree>
    <p:extLst>
      <p:ext uri="{BB962C8B-B14F-4D97-AF65-F5344CB8AC3E}">
        <p14:creationId xmlns:p14="http://schemas.microsoft.com/office/powerpoint/2010/main" val="23285230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Section Title/Divider">
    <p:bg>
      <p:bgRef idx="1001">
        <a:schemeClr val="bg1"/>
      </p:bgRef>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E49EC1E-9D6E-D541-82BF-99DF464861A6}"/>
              </a:ext>
            </a:extLst>
          </p:cNvPr>
          <p:cNvPicPr>
            <a:picLocks noChangeAspect="1"/>
          </p:cNvPicPr>
          <p:nvPr/>
        </p:nvPicPr>
        <p:blipFill>
          <a:blip r:embed="rId2"/>
          <a:stretch>
            <a:fillRect/>
          </a:stretch>
        </p:blipFill>
        <p:spPr>
          <a:xfrm rot="1200000">
            <a:off x="7322775" y="1900650"/>
            <a:ext cx="5937583" cy="5937583"/>
          </a:xfrm>
          <a:prstGeom prst="rect">
            <a:avLst/>
          </a:prstGeom>
        </p:spPr>
      </p:pic>
      <p:sp>
        <p:nvSpPr>
          <p:cNvPr id="6" name="Title 1">
            <a:extLst>
              <a:ext uri="{FF2B5EF4-FFF2-40B4-BE49-F238E27FC236}">
                <a16:creationId xmlns:a16="http://schemas.microsoft.com/office/drawing/2014/main" id="{184BD36E-A415-744F-BE06-81640062D17C}"/>
              </a:ext>
            </a:extLst>
          </p:cNvPr>
          <p:cNvSpPr>
            <a:spLocks noGrp="1"/>
          </p:cNvSpPr>
          <p:nvPr>
            <p:ph type="ctrTitle"/>
          </p:nvPr>
        </p:nvSpPr>
        <p:spPr>
          <a:xfrm>
            <a:off x="561889" y="649041"/>
            <a:ext cx="6615088" cy="2440535"/>
          </a:xfrm>
        </p:spPr>
        <p:txBody>
          <a:bodyPr anchor="ctr">
            <a:normAutofit/>
          </a:bodyPr>
          <a:lstStyle>
            <a:lvl1pPr algn="l">
              <a:defRPr sz="4800" b="1" i="0">
                <a:solidFill>
                  <a:schemeClr val="tx1"/>
                </a:solidFill>
                <a:latin typeface="Avenir Next" panose="020B0503020202020204" pitchFamily="34" charset="0"/>
              </a:defRPr>
            </a:lvl1pPr>
          </a:lstStyle>
          <a:p>
            <a:r>
              <a:rPr lang="en-US"/>
              <a:t>Click to edit Master title style</a:t>
            </a:r>
          </a:p>
        </p:txBody>
      </p:sp>
    </p:spTree>
    <p:extLst>
      <p:ext uri="{BB962C8B-B14F-4D97-AF65-F5344CB8AC3E}">
        <p14:creationId xmlns:p14="http://schemas.microsoft.com/office/powerpoint/2010/main" val="1147701936"/>
      </p:ext>
    </p:extLst>
  </p:cSld>
  <p:clrMapOvr>
    <a:overrideClrMapping bg1="dk1" tx1="lt1" bg2="dk2" tx2="lt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Standard Slide - White Backgroun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8894B70-B518-874B-B2F9-62BE4AF0548E}"/>
              </a:ext>
            </a:extLst>
          </p:cNvPr>
          <p:cNvPicPr>
            <a:picLocks noChangeAspect="1"/>
          </p:cNvPicPr>
          <p:nvPr/>
        </p:nvPicPr>
        <p:blipFill>
          <a:blip r:embed="rId2">
            <a:alphaModFix amt="15000"/>
          </a:blip>
          <a:stretch>
            <a:fillRect/>
          </a:stretch>
        </p:blipFill>
        <p:spPr>
          <a:xfrm rot="1200000">
            <a:off x="7322775" y="1900650"/>
            <a:ext cx="5937583" cy="5937583"/>
          </a:xfrm>
          <a:prstGeom prst="rect">
            <a:avLst/>
          </a:prstGeom>
        </p:spPr>
      </p:pic>
      <p:sp>
        <p:nvSpPr>
          <p:cNvPr id="2" name="Title 1">
            <a:extLst>
              <a:ext uri="{FF2B5EF4-FFF2-40B4-BE49-F238E27FC236}">
                <a16:creationId xmlns:a16="http://schemas.microsoft.com/office/drawing/2014/main" id="{A039A32A-8A9D-7D48-80AB-A601D93A0899}"/>
              </a:ext>
            </a:extLst>
          </p:cNvPr>
          <p:cNvSpPr>
            <a:spLocks noGrp="1"/>
          </p:cNvSpPr>
          <p:nvPr>
            <p:ph type="title"/>
          </p:nvPr>
        </p:nvSpPr>
        <p:spPr>
          <a:xfrm>
            <a:off x="497958" y="467833"/>
            <a:ext cx="11196084" cy="1222855"/>
          </a:xfrm>
        </p:spPr>
        <p:txBody>
          <a:bodyPr>
            <a:noAutofit/>
          </a:bodyPr>
          <a:lstStyle>
            <a:lvl1pPr>
              <a:defRPr sz="3600" b="1" i="0">
                <a:latin typeface="Avenir Next Demi Bold" panose="020B0503020202020204"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4EBE82D1-91F7-BC4A-87C1-4AE19191067E}"/>
              </a:ext>
            </a:extLst>
          </p:cNvPr>
          <p:cNvSpPr>
            <a:spLocks noGrp="1"/>
          </p:cNvSpPr>
          <p:nvPr>
            <p:ph idx="1"/>
          </p:nvPr>
        </p:nvSpPr>
        <p:spPr>
          <a:xfrm>
            <a:off x="497957" y="1825625"/>
            <a:ext cx="11196083"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959630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Solutions: Member Services">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289649D-2CE6-EF4B-B7D5-1FCCEF475D0A}"/>
              </a:ext>
            </a:extLst>
          </p:cNvPr>
          <p:cNvSpPr/>
          <p:nvPr/>
        </p:nvSpPr>
        <p:spPr>
          <a:xfrm>
            <a:off x="0" y="1441208"/>
            <a:ext cx="12192000" cy="5416791"/>
          </a:xfrm>
          <a:prstGeom prst="rect">
            <a:avLst/>
          </a:prstGeom>
          <a:solidFill>
            <a:schemeClr val="accent2">
              <a:alpha val="2516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5649A615-418E-6C4C-BE92-2FF79F31D005}"/>
              </a:ext>
            </a:extLst>
          </p:cNvPr>
          <p:cNvSpPr/>
          <p:nvPr/>
        </p:nvSpPr>
        <p:spPr>
          <a:xfrm>
            <a:off x="0" y="0"/>
            <a:ext cx="12192000" cy="13716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A8894B70-B518-874B-B2F9-62BE4AF0548E}"/>
              </a:ext>
            </a:extLst>
          </p:cNvPr>
          <p:cNvPicPr>
            <a:picLocks noChangeAspect="1"/>
          </p:cNvPicPr>
          <p:nvPr/>
        </p:nvPicPr>
        <p:blipFill>
          <a:blip r:embed="rId2">
            <a:alphaModFix amt="26000"/>
          </a:blip>
          <a:srcRect/>
          <a:stretch/>
        </p:blipFill>
        <p:spPr>
          <a:xfrm rot="1200000">
            <a:off x="7322775" y="1900650"/>
            <a:ext cx="5937583" cy="5937583"/>
          </a:xfrm>
          <a:prstGeom prst="rect">
            <a:avLst/>
          </a:prstGeom>
        </p:spPr>
      </p:pic>
      <p:sp>
        <p:nvSpPr>
          <p:cNvPr id="2" name="Title 1">
            <a:extLst>
              <a:ext uri="{FF2B5EF4-FFF2-40B4-BE49-F238E27FC236}">
                <a16:creationId xmlns:a16="http://schemas.microsoft.com/office/drawing/2014/main" id="{A039A32A-8A9D-7D48-80AB-A601D93A0899}"/>
              </a:ext>
            </a:extLst>
          </p:cNvPr>
          <p:cNvSpPr>
            <a:spLocks noGrp="1"/>
          </p:cNvSpPr>
          <p:nvPr>
            <p:ph type="title" hasCustomPrompt="1"/>
          </p:nvPr>
        </p:nvSpPr>
        <p:spPr>
          <a:xfrm>
            <a:off x="497957" y="69609"/>
            <a:ext cx="11196084" cy="1222855"/>
          </a:xfrm>
        </p:spPr>
        <p:txBody>
          <a:bodyPr>
            <a:noAutofit/>
          </a:bodyPr>
          <a:lstStyle>
            <a:lvl1pPr>
              <a:defRPr sz="3600" b="1" i="0">
                <a:solidFill>
                  <a:schemeClr val="bg1"/>
                </a:solidFill>
                <a:latin typeface="Avenir Next Demi Bold" panose="020B0503020202020204" pitchFamily="34" charset="0"/>
              </a:defRPr>
            </a:lvl1pPr>
          </a:lstStyle>
          <a:p>
            <a:r>
              <a:rPr lang="en-US"/>
              <a:t>Member Services</a:t>
            </a:r>
          </a:p>
        </p:txBody>
      </p:sp>
      <p:sp>
        <p:nvSpPr>
          <p:cNvPr id="3" name="Content Placeholder 2">
            <a:extLst>
              <a:ext uri="{FF2B5EF4-FFF2-40B4-BE49-F238E27FC236}">
                <a16:creationId xmlns:a16="http://schemas.microsoft.com/office/drawing/2014/main" id="{4EBE82D1-91F7-BC4A-87C1-4AE19191067E}"/>
              </a:ext>
            </a:extLst>
          </p:cNvPr>
          <p:cNvSpPr>
            <a:spLocks noGrp="1"/>
          </p:cNvSpPr>
          <p:nvPr>
            <p:ph idx="1"/>
          </p:nvPr>
        </p:nvSpPr>
        <p:spPr>
          <a:xfrm>
            <a:off x="497957" y="1825625"/>
            <a:ext cx="11196083"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530199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Solutions: Pre-Employmen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306FA1D-D7BD-954B-B611-3067F9640CCD}"/>
              </a:ext>
            </a:extLst>
          </p:cNvPr>
          <p:cNvSpPr/>
          <p:nvPr/>
        </p:nvSpPr>
        <p:spPr>
          <a:xfrm>
            <a:off x="0" y="1441208"/>
            <a:ext cx="12192000" cy="5416791"/>
          </a:xfrm>
          <a:prstGeom prst="rect">
            <a:avLst/>
          </a:prstGeom>
          <a:solidFill>
            <a:schemeClr val="accent4">
              <a:alpha val="2516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42A2371B-CC1E-DB45-95D0-8EDDBA2825C5}"/>
              </a:ext>
            </a:extLst>
          </p:cNvPr>
          <p:cNvPicPr>
            <a:picLocks noChangeAspect="1"/>
          </p:cNvPicPr>
          <p:nvPr/>
        </p:nvPicPr>
        <p:blipFill>
          <a:blip r:embed="rId2">
            <a:alphaModFix amt="26000"/>
          </a:blip>
          <a:srcRect/>
          <a:stretch/>
        </p:blipFill>
        <p:spPr>
          <a:xfrm rot="1200000">
            <a:off x="7322775" y="1900650"/>
            <a:ext cx="5937583" cy="5937583"/>
          </a:xfrm>
          <a:prstGeom prst="rect">
            <a:avLst/>
          </a:prstGeom>
        </p:spPr>
      </p:pic>
      <p:sp>
        <p:nvSpPr>
          <p:cNvPr id="4" name="Rectangle 3">
            <a:extLst>
              <a:ext uri="{FF2B5EF4-FFF2-40B4-BE49-F238E27FC236}">
                <a16:creationId xmlns:a16="http://schemas.microsoft.com/office/drawing/2014/main" id="{5649A615-418E-6C4C-BE92-2FF79F31D005}"/>
              </a:ext>
            </a:extLst>
          </p:cNvPr>
          <p:cNvSpPr/>
          <p:nvPr/>
        </p:nvSpPr>
        <p:spPr>
          <a:xfrm>
            <a:off x="0" y="0"/>
            <a:ext cx="12192000" cy="13716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039A32A-8A9D-7D48-80AB-A601D93A0899}"/>
              </a:ext>
            </a:extLst>
          </p:cNvPr>
          <p:cNvSpPr>
            <a:spLocks noGrp="1"/>
          </p:cNvSpPr>
          <p:nvPr>
            <p:ph type="title" hasCustomPrompt="1"/>
          </p:nvPr>
        </p:nvSpPr>
        <p:spPr>
          <a:xfrm>
            <a:off x="497957" y="69609"/>
            <a:ext cx="11196084" cy="1222855"/>
          </a:xfrm>
        </p:spPr>
        <p:txBody>
          <a:bodyPr>
            <a:noAutofit/>
          </a:bodyPr>
          <a:lstStyle>
            <a:lvl1pPr>
              <a:defRPr sz="3600" b="1" i="0">
                <a:solidFill>
                  <a:schemeClr val="bg1"/>
                </a:solidFill>
                <a:latin typeface="Avenir Next Demi Bold" panose="020B0503020202020204" pitchFamily="34" charset="0"/>
              </a:defRPr>
            </a:lvl1pPr>
          </a:lstStyle>
          <a:p>
            <a:r>
              <a:rPr lang="en-US"/>
              <a:t>Pre-Employment Services</a:t>
            </a:r>
          </a:p>
        </p:txBody>
      </p:sp>
      <p:sp>
        <p:nvSpPr>
          <p:cNvPr id="3" name="Content Placeholder 2">
            <a:extLst>
              <a:ext uri="{FF2B5EF4-FFF2-40B4-BE49-F238E27FC236}">
                <a16:creationId xmlns:a16="http://schemas.microsoft.com/office/drawing/2014/main" id="{4EBE82D1-91F7-BC4A-87C1-4AE19191067E}"/>
              </a:ext>
            </a:extLst>
          </p:cNvPr>
          <p:cNvSpPr>
            <a:spLocks noGrp="1"/>
          </p:cNvSpPr>
          <p:nvPr>
            <p:ph idx="1"/>
          </p:nvPr>
        </p:nvSpPr>
        <p:spPr>
          <a:xfrm>
            <a:off x="497957" y="1825625"/>
            <a:ext cx="11196083"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379734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Solutions: Compensation &amp; Total Rewards">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F7753F0-B718-1C4B-9275-8E661DC8DA8B}"/>
              </a:ext>
            </a:extLst>
          </p:cNvPr>
          <p:cNvSpPr/>
          <p:nvPr/>
        </p:nvSpPr>
        <p:spPr>
          <a:xfrm>
            <a:off x="0" y="1441208"/>
            <a:ext cx="12192000" cy="5416791"/>
          </a:xfrm>
          <a:prstGeom prst="rect">
            <a:avLst/>
          </a:prstGeom>
          <a:solidFill>
            <a:schemeClr val="accent6">
              <a:alpha val="2516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2F27B7A1-8D2C-904D-B42B-F1E360BD77EE}"/>
              </a:ext>
            </a:extLst>
          </p:cNvPr>
          <p:cNvPicPr>
            <a:picLocks noChangeAspect="1"/>
          </p:cNvPicPr>
          <p:nvPr/>
        </p:nvPicPr>
        <p:blipFill>
          <a:blip r:embed="rId2">
            <a:alphaModFix amt="26000"/>
          </a:blip>
          <a:srcRect/>
          <a:stretch/>
        </p:blipFill>
        <p:spPr>
          <a:xfrm rot="1200000">
            <a:off x="7322775" y="1900650"/>
            <a:ext cx="5937583" cy="5937583"/>
          </a:xfrm>
          <a:prstGeom prst="rect">
            <a:avLst/>
          </a:prstGeom>
        </p:spPr>
      </p:pic>
      <p:sp>
        <p:nvSpPr>
          <p:cNvPr id="4" name="Rectangle 3">
            <a:extLst>
              <a:ext uri="{FF2B5EF4-FFF2-40B4-BE49-F238E27FC236}">
                <a16:creationId xmlns:a16="http://schemas.microsoft.com/office/drawing/2014/main" id="{5649A615-418E-6C4C-BE92-2FF79F31D005}"/>
              </a:ext>
            </a:extLst>
          </p:cNvPr>
          <p:cNvSpPr/>
          <p:nvPr/>
        </p:nvSpPr>
        <p:spPr>
          <a:xfrm>
            <a:off x="0" y="0"/>
            <a:ext cx="12192000" cy="13716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039A32A-8A9D-7D48-80AB-A601D93A0899}"/>
              </a:ext>
            </a:extLst>
          </p:cNvPr>
          <p:cNvSpPr>
            <a:spLocks noGrp="1"/>
          </p:cNvSpPr>
          <p:nvPr>
            <p:ph type="title" hasCustomPrompt="1"/>
          </p:nvPr>
        </p:nvSpPr>
        <p:spPr>
          <a:xfrm>
            <a:off x="497957" y="69609"/>
            <a:ext cx="11196084" cy="1222855"/>
          </a:xfrm>
        </p:spPr>
        <p:txBody>
          <a:bodyPr>
            <a:noAutofit/>
          </a:bodyPr>
          <a:lstStyle>
            <a:lvl1pPr>
              <a:defRPr sz="3600" b="1" i="0">
                <a:solidFill>
                  <a:schemeClr val="bg1"/>
                </a:solidFill>
                <a:latin typeface="Avenir Next Demi Bold" panose="020B0503020202020204" pitchFamily="34" charset="0"/>
              </a:defRPr>
            </a:lvl1pPr>
          </a:lstStyle>
          <a:p>
            <a:r>
              <a:rPr lang="en-US"/>
              <a:t>Compensation &amp; Total Rewards</a:t>
            </a:r>
          </a:p>
        </p:txBody>
      </p:sp>
      <p:sp>
        <p:nvSpPr>
          <p:cNvPr id="3" name="Content Placeholder 2">
            <a:extLst>
              <a:ext uri="{FF2B5EF4-FFF2-40B4-BE49-F238E27FC236}">
                <a16:creationId xmlns:a16="http://schemas.microsoft.com/office/drawing/2014/main" id="{4EBE82D1-91F7-BC4A-87C1-4AE19191067E}"/>
              </a:ext>
            </a:extLst>
          </p:cNvPr>
          <p:cNvSpPr>
            <a:spLocks noGrp="1"/>
          </p:cNvSpPr>
          <p:nvPr>
            <p:ph idx="1"/>
          </p:nvPr>
        </p:nvSpPr>
        <p:spPr>
          <a:xfrm>
            <a:off x="497957" y="1825625"/>
            <a:ext cx="11196083"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944818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Solutions: Learning &amp; Developmen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DACFEF34-D0CE-EA4A-94ED-A1D003B2AE15}"/>
              </a:ext>
            </a:extLst>
          </p:cNvPr>
          <p:cNvSpPr/>
          <p:nvPr/>
        </p:nvSpPr>
        <p:spPr>
          <a:xfrm>
            <a:off x="0" y="1441208"/>
            <a:ext cx="12192000" cy="5416791"/>
          </a:xfrm>
          <a:prstGeom prst="rect">
            <a:avLst/>
          </a:prstGeom>
          <a:solidFill>
            <a:schemeClr val="accent5">
              <a:alpha val="2516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572085CA-98A1-FE41-93E9-E3713923A5B2}"/>
              </a:ext>
            </a:extLst>
          </p:cNvPr>
          <p:cNvPicPr>
            <a:picLocks noChangeAspect="1"/>
          </p:cNvPicPr>
          <p:nvPr/>
        </p:nvPicPr>
        <p:blipFill>
          <a:blip r:embed="rId2">
            <a:alphaModFix amt="26000"/>
          </a:blip>
          <a:srcRect/>
          <a:stretch/>
        </p:blipFill>
        <p:spPr>
          <a:xfrm rot="1200000">
            <a:off x="7322775" y="1900650"/>
            <a:ext cx="5937583" cy="5937583"/>
          </a:xfrm>
          <a:prstGeom prst="rect">
            <a:avLst/>
          </a:prstGeom>
        </p:spPr>
      </p:pic>
      <p:sp>
        <p:nvSpPr>
          <p:cNvPr id="4" name="Rectangle 3">
            <a:extLst>
              <a:ext uri="{FF2B5EF4-FFF2-40B4-BE49-F238E27FC236}">
                <a16:creationId xmlns:a16="http://schemas.microsoft.com/office/drawing/2014/main" id="{5649A615-418E-6C4C-BE92-2FF79F31D005}"/>
              </a:ext>
            </a:extLst>
          </p:cNvPr>
          <p:cNvSpPr/>
          <p:nvPr/>
        </p:nvSpPr>
        <p:spPr>
          <a:xfrm>
            <a:off x="0" y="0"/>
            <a:ext cx="12192000" cy="13716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039A32A-8A9D-7D48-80AB-A601D93A0899}"/>
              </a:ext>
            </a:extLst>
          </p:cNvPr>
          <p:cNvSpPr>
            <a:spLocks noGrp="1"/>
          </p:cNvSpPr>
          <p:nvPr>
            <p:ph type="title" hasCustomPrompt="1"/>
          </p:nvPr>
        </p:nvSpPr>
        <p:spPr>
          <a:xfrm>
            <a:off x="497957" y="69609"/>
            <a:ext cx="11196084" cy="1222855"/>
          </a:xfrm>
        </p:spPr>
        <p:txBody>
          <a:bodyPr>
            <a:noAutofit/>
          </a:bodyPr>
          <a:lstStyle>
            <a:lvl1pPr>
              <a:defRPr sz="3600" b="1" i="0">
                <a:solidFill>
                  <a:schemeClr val="bg1"/>
                </a:solidFill>
                <a:latin typeface="Avenir Next Demi Bold" panose="020B0503020202020204" pitchFamily="34" charset="0"/>
              </a:defRPr>
            </a:lvl1pPr>
          </a:lstStyle>
          <a:p>
            <a:r>
              <a:rPr lang="en-US"/>
              <a:t>Learning &amp; Development</a:t>
            </a:r>
          </a:p>
        </p:txBody>
      </p:sp>
      <p:sp>
        <p:nvSpPr>
          <p:cNvPr id="3" name="Content Placeholder 2">
            <a:extLst>
              <a:ext uri="{FF2B5EF4-FFF2-40B4-BE49-F238E27FC236}">
                <a16:creationId xmlns:a16="http://schemas.microsoft.com/office/drawing/2014/main" id="{4EBE82D1-91F7-BC4A-87C1-4AE19191067E}"/>
              </a:ext>
            </a:extLst>
          </p:cNvPr>
          <p:cNvSpPr>
            <a:spLocks noGrp="1"/>
          </p:cNvSpPr>
          <p:nvPr>
            <p:ph idx="1"/>
          </p:nvPr>
        </p:nvSpPr>
        <p:spPr>
          <a:xfrm>
            <a:off x="497957" y="1825625"/>
            <a:ext cx="11196083"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855701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Solutions: Strategic HR">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5930CA3-F8F7-E344-B9A8-4F48184A3043}"/>
              </a:ext>
            </a:extLst>
          </p:cNvPr>
          <p:cNvSpPr/>
          <p:nvPr/>
        </p:nvSpPr>
        <p:spPr>
          <a:xfrm>
            <a:off x="0" y="1441208"/>
            <a:ext cx="12192000" cy="5416791"/>
          </a:xfrm>
          <a:prstGeom prst="rect">
            <a:avLst/>
          </a:prstGeom>
          <a:solidFill>
            <a:schemeClr val="accent1">
              <a:alpha val="20375"/>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89C5AED8-55E8-184C-8EE7-ADC7673102F5}"/>
              </a:ext>
            </a:extLst>
          </p:cNvPr>
          <p:cNvPicPr>
            <a:picLocks noChangeAspect="1"/>
          </p:cNvPicPr>
          <p:nvPr/>
        </p:nvPicPr>
        <p:blipFill>
          <a:blip r:embed="rId2">
            <a:alphaModFix amt="26000"/>
          </a:blip>
          <a:srcRect/>
          <a:stretch/>
        </p:blipFill>
        <p:spPr>
          <a:xfrm rot="1200000">
            <a:off x="7322775" y="1900650"/>
            <a:ext cx="5937583" cy="5937583"/>
          </a:xfrm>
          <a:prstGeom prst="rect">
            <a:avLst/>
          </a:prstGeom>
        </p:spPr>
      </p:pic>
      <p:sp>
        <p:nvSpPr>
          <p:cNvPr id="4" name="Rectangle 3">
            <a:extLst>
              <a:ext uri="{FF2B5EF4-FFF2-40B4-BE49-F238E27FC236}">
                <a16:creationId xmlns:a16="http://schemas.microsoft.com/office/drawing/2014/main" id="{5649A615-418E-6C4C-BE92-2FF79F31D005}"/>
              </a:ext>
            </a:extLst>
          </p:cNvPr>
          <p:cNvSpPr/>
          <p:nvPr/>
        </p:nvSpPr>
        <p:spPr>
          <a:xfrm>
            <a:off x="0" y="0"/>
            <a:ext cx="12192000" cy="13716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039A32A-8A9D-7D48-80AB-A601D93A0899}"/>
              </a:ext>
            </a:extLst>
          </p:cNvPr>
          <p:cNvSpPr>
            <a:spLocks noGrp="1"/>
          </p:cNvSpPr>
          <p:nvPr>
            <p:ph type="title" hasCustomPrompt="1"/>
          </p:nvPr>
        </p:nvSpPr>
        <p:spPr>
          <a:xfrm>
            <a:off x="497957" y="69609"/>
            <a:ext cx="11196084" cy="1222855"/>
          </a:xfrm>
        </p:spPr>
        <p:txBody>
          <a:bodyPr>
            <a:noAutofit/>
          </a:bodyPr>
          <a:lstStyle>
            <a:lvl1pPr>
              <a:defRPr sz="3600" b="1" i="0">
                <a:solidFill>
                  <a:schemeClr val="bg1"/>
                </a:solidFill>
                <a:latin typeface="Avenir Next Demi Bold" panose="020B0503020202020204" pitchFamily="34" charset="0"/>
              </a:defRPr>
            </a:lvl1pPr>
          </a:lstStyle>
          <a:p>
            <a:r>
              <a:rPr lang="en-US"/>
              <a:t>Strategic HR Solutions</a:t>
            </a:r>
          </a:p>
        </p:txBody>
      </p:sp>
      <p:sp>
        <p:nvSpPr>
          <p:cNvPr id="3" name="Content Placeholder 2">
            <a:extLst>
              <a:ext uri="{FF2B5EF4-FFF2-40B4-BE49-F238E27FC236}">
                <a16:creationId xmlns:a16="http://schemas.microsoft.com/office/drawing/2014/main" id="{4EBE82D1-91F7-BC4A-87C1-4AE19191067E}"/>
              </a:ext>
            </a:extLst>
          </p:cNvPr>
          <p:cNvSpPr>
            <a:spLocks noGrp="1"/>
          </p:cNvSpPr>
          <p:nvPr>
            <p:ph idx="1"/>
          </p:nvPr>
        </p:nvSpPr>
        <p:spPr>
          <a:xfrm>
            <a:off x="497957" y="1825625"/>
            <a:ext cx="11196083"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177869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ext/Chart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39A32A-8A9D-7D48-80AB-A601D93A0899}"/>
              </a:ext>
            </a:extLst>
          </p:cNvPr>
          <p:cNvSpPr>
            <a:spLocks noGrp="1"/>
          </p:cNvSpPr>
          <p:nvPr>
            <p:ph type="title"/>
          </p:nvPr>
        </p:nvSpPr>
        <p:spPr>
          <a:xfrm>
            <a:off x="497958" y="467833"/>
            <a:ext cx="11196084" cy="1222855"/>
          </a:xfrm>
        </p:spPr>
        <p:txBody>
          <a:bodyPr>
            <a:noAutofit/>
          </a:bodyPr>
          <a:lstStyle>
            <a:lvl1pPr>
              <a:defRPr sz="3600" b="1" i="0">
                <a:latin typeface="Avenir Next Demi Bold" panose="020B0503020202020204"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4EBE82D1-91F7-BC4A-87C1-4AE19191067E}"/>
              </a:ext>
            </a:extLst>
          </p:cNvPr>
          <p:cNvSpPr>
            <a:spLocks noGrp="1"/>
          </p:cNvSpPr>
          <p:nvPr>
            <p:ph idx="1"/>
          </p:nvPr>
        </p:nvSpPr>
        <p:spPr>
          <a:xfrm>
            <a:off x="497957" y="1825625"/>
            <a:ext cx="11196083"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372201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4AD6E9F-0631-744E-B355-FE82BEA7781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Autofit/>
          </a:bodyPr>
          <a:lstStyle/>
          <a:p>
            <a:r>
              <a:rPr lang="en-US"/>
              <a:t>Click to edit Master title style</a:t>
            </a:r>
          </a:p>
        </p:txBody>
      </p:sp>
      <p:sp>
        <p:nvSpPr>
          <p:cNvPr id="3" name="Text Placeholder 2">
            <a:extLst>
              <a:ext uri="{FF2B5EF4-FFF2-40B4-BE49-F238E27FC236}">
                <a16:creationId xmlns:a16="http://schemas.microsoft.com/office/drawing/2014/main" id="{013A1C04-CD44-F24E-AAF1-E6BC615BB139}"/>
              </a:ext>
            </a:extLst>
          </p:cNvPr>
          <p:cNvSpPr>
            <a:spLocks noGrp="1"/>
          </p:cNvSpPr>
          <p:nvPr>
            <p:ph type="body" idx="1"/>
          </p:nvPr>
        </p:nvSpPr>
        <p:spPr>
          <a:xfrm>
            <a:off x="838200" y="1825625"/>
            <a:ext cx="10515600" cy="4351338"/>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24FBFAD-DE3A-F948-9F4C-CF9F01FD524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78DE5C6-ACC9-468C-BD32-FFB4C7D586C6}" type="datetimeFigureOut">
              <a:rPr lang="en-US" smtClean="0"/>
              <a:t>11/12/2025</a:t>
            </a:fld>
            <a:endParaRPr lang="en-US"/>
          </a:p>
        </p:txBody>
      </p:sp>
      <p:sp>
        <p:nvSpPr>
          <p:cNvPr id="6" name="Slide Number Placeholder 5">
            <a:extLst>
              <a:ext uri="{FF2B5EF4-FFF2-40B4-BE49-F238E27FC236}">
                <a16:creationId xmlns:a16="http://schemas.microsoft.com/office/drawing/2014/main" id="{2914EF50-AABB-2445-B563-2C51E0B4E08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B505260-F130-4FBF-B1D3-C69C10372EAD}" type="slidenum">
              <a:rPr lang="en-US" smtClean="0"/>
              <a:t>‹#›</a:t>
            </a:fld>
            <a:endParaRPr lang="en-US"/>
          </a:p>
        </p:txBody>
      </p:sp>
    </p:spTree>
    <p:extLst>
      <p:ext uri="{BB962C8B-B14F-4D97-AF65-F5344CB8AC3E}">
        <p14:creationId xmlns:p14="http://schemas.microsoft.com/office/powerpoint/2010/main" val="231398527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Lst>
  <p:txStyles>
    <p:titleStyle>
      <a:lvl1pPr algn="l" defTabSz="914400" rtl="0" eaLnBrk="1" latinLnBrk="0" hangingPunct="1">
        <a:lnSpc>
          <a:spcPct val="90000"/>
        </a:lnSpc>
        <a:spcBef>
          <a:spcPct val="0"/>
        </a:spcBef>
        <a:buNone/>
        <a:defRPr sz="4000" b="1" i="0" kern="1200">
          <a:solidFill>
            <a:schemeClr val="accent1"/>
          </a:solidFill>
          <a:latin typeface="Avenir Next" panose="020B0503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bg2">
              <a:lumMod val="10000"/>
            </a:schemeClr>
          </a:solidFill>
          <a:latin typeface="Avenir Next" panose="020B0503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bg2">
              <a:lumMod val="10000"/>
            </a:schemeClr>
          </a:solidFill>
          <a:latin typeface="Avenir Next" panose="020B0503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bg2">
              <a:lumMod val="10000"/>
            </a:schemeClr>
          </a:solidFill>
          <a:latin typeface="Avenir Next" panose="020B0503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bg2">
              <a:lumMod val="10000"/>
            </a:schemeClr>
          </a:solidFill>
          <a:latin typeface="Avenir Next" panose="020B0503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bg2">
              <a:lumMod val="10000"/>
            </a:schemeClr>
          </a:solidFill>
          <a:latin typeface="Avenir Next" panose="020B0503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3.xml"/><Relationship Id="rId1" Type="http://schemas.openxmlformats.org/officeDocument/2006/relationships/slideLayout" Target="../slideLayouts/slideLayout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4.xml"/><Relationship Id="rId1" Type="http://schemas.openxmlformats.org/officeDocument/2006/relationships/slideLayout" Target="../slideLayouts/slideLayout3.xml"/><Relationship Id="rId4" Type="http://schemas.openxmlformats.org/officeDocument/2006/relationships/image" Target="../media/image13.png"/></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2E317D-8FDE-09C2-B15E-DAE1D5669890}"/>
              </a:ext>
            </a:extLst>
          </p:cNvPr>
          <p:cNvSpPr>
            <a:spLocks noGrp="1"/>
          </p:cNvSpPr>
          <p:nvPr>
            <p:ph type="ctrTitle"/>
          </p:nvPr>
        </p:nvSpPr>
        <p:spPr/>
        <p:txBody>
          <a:bodyPr/>
          <a:lstStyle/>
          <a:p>
            <a:r>
              <a:rPr lang="en-US"/>
              <a:t>Managing the Unmanageable</a:t>
            </a:r>
          </a:p>
        </p:txBody>
      </p:sp>
      <p:sp>
        <p:nvSpPr>
          <p:cNvPr id="3" name="Subtitle 2">
            <a:extLst>
              <a:ext uri="{FF2B5EF4-FFF2-40B4-BE49-F238E27FC236}">
                <a16:creationId xmlns:a16="http://schemas.microsoft.com/office/drawing/2014/main" id="{4868B42A-36DF-C1F7-2203-5DCE5ECF289C}"/>
              </a:ext>
            </a:extLst>
          </p:cNvPr>
          <p:cNvSpPr>
            <a:spLocks noGrp="1"/>
          </p:cNvSpPr>
          <p:nvPr>
            <p:ph type="subTitle" idx="1"/>
          </p:nvPr>
        </p:nvSpPr>
        <p:spPr/>
        <p:txBody>
          <a:bodyPr/>
          <a:lstStyle/>
          <a:p>
            <a:r>
              <a:rPr lang="en-US"/>
              <a:t>HR Nightmares &amp; How to Overcome Them</a:t>
            </a:r>
          </a:p>
        </p:txBody>
      </p:sp>
    </p:spTree>
    <p:extLst>
      <p:ext uri="{BB962C8B-B14F-4D97-AF65-F5344CB8AC3E}">
        <p14:creationId xmlns:p14="http://schemas.microsoft.com/office/powerpoint/2010/main" val="255684059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80D62F1-625C-6D16-B411-51D3333BFC32}"/>
              </a:ext>
            </a:extLst>
          </p:cNvPr>
          <p:cNvSpPr>
            <a:spLocks noGrp="1"/>
          </p:cNvSpPr>
          <p:nvPr>
            <p:ph type="body" idx="1"/>
          </p:nvPr>
        </p:nvSpPr>
        <p:spPr/>
        <p:txBody>
          <a:bodyPr/>
          <a:lstStyle/>
          <a:p>
            <a:r>
              <a:rPr lang="en-US" b="1"/>
              <a:t>Romance in the Office</a:t>
            </a:r>
          </a:p>
        </p:txBody>
      </p:sp>
    </p:spTree>
    <p:extLst>
      <p:ext uri="{BB962C8B-B14F-4D97-AF65-F5344CB8AC3E}">
        <p14:creationId xmlns:p14="http://schemas.microsoft.com/office/powerpoint/2010/main" val="330312429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430688-E99F-7AFE-056A-9B75E4C14F4A}"/>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40DDC4EE-465A-E0E9-6AAC-6FAA498A5251}"/>
              </a:ext>
            </a:extLst>
          </p:cNvPr>
          <p:cNvSpPr>
            <a:spLocks noGrp="1"/>
          </p:cNvSpPr>
          <p:nvPr>
            <p:ph type="body" idx="1"/>
          </p:nvPr>
        </p:nvSpPr>
        <p:spPr/>
        <p:txBody>
          <a:bodyPr/>
          <a:lstStyle/>
          <a:p>
            <a:r>
              <a:rPr lang="en-US" b="1"/>
              <a:t>Do you really need a dress code?</a:t>
            </a:r>
          </a:p>
        </p:txBody>
      </p:sp>
    </p:spTree>
    <p:extLst>
      <p:ext uri="{BB962C8B-B14F-4D97-AF65-F5344CB8AC3E}">
        <p14:creationId xmlns:p14="http://schemas.microsoft.com/office/powerpoint/2010/main" val="29363436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D46E86D-A48E-D174-2497-25BB917882BB}"/>
              </a:ext>
            </a:extLst>
          </p:cNvPr>
          <p:cNvSpPr>
            <a:spLocks noGrp="1"/>
          </p:cNvSpPr>
          <p:nvPr>
            <p:ph type="body" idx="1"/>
          </p:nvPr>
        </p:nvSpPr>
        <p:spPr/>
        <p:txBody>
          <a:bodyPr/>
          <a:lstStyle/>
          <a:p>
            <a:r>
              <a:rPr lang="en-US" b="1"/>
              <a:t>The End</a:t>
            </a:r>
          </a:p>
        </p:txBody>
      </p:sp>
    </p:spTree>
    <p:extLst>
      <p:ext uri="{BB962C8B-B14F-4D97-AF65-F5344CB8AC3E}">
        <p14:creationId xmlns:p14="http://schemas.microsoft.com/office/powerpoint/2010/main" val="405249276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92C044-3442-39FF-3217-1B19ECF37034}"/>
              </a:ext>
            </a:extLst>
          </p:cNvPr>
          <p:cNvSpPr>
            <a:spLocks noGrp="1"/>
          </p:cNvSpPr>
          <p:nvPr>
            <p:ph type="title"/>
          </p:nvPr>
        </p:nvSpPr>
        <p:spPr/>
        <p:txBody>
          <a:bodyPr/>
          <a:lstStyle/>
          <a:p>
            <a:r>
              <a:rPr lang="en-US"/>
              <a:t>Lessons Learned</a:t>
            </a:r>
          </a:p>
        </p:txBody>
      </p:sp>
      <p:graphicFrame>
        <p:nvGraphicFramePr>
          <p:cNvPr id="7" name="Content Placeholder 2">
            <a:extLst>
              <a:ext uri="{FF2B5EF4-FFF2-40B4-BE49-F238E27FC236}">
                <a16:creationId xmlns:a16="http://schemas.microsoft.com/office/drawing/2014/main" id="{377DB4A6-89E0-F8DA-682C-8BC435795E5C}"/>
              </a:ext>
            </a:extLst>
          </p:cNvPr>
          <p:cNvGraphicFramePr>
            <a:graphicFrameLocks noGrp="1"/>
          </p:cNvGraphicFramePr>
          <p:nvPr>
            <p:ph idx="1"/>
            <p:extLst>
              <p:ext uri="{D42A27DB-BD31-4B8C-83A1-F6EECF244321}">
                <p14:modId xmlns:p14="http://schemas.microsoft.com/office/powerpoint/2010/main" val="512143015"/>
              </p:ext>
            </p:extLst>
          </p:nvPr>
        </p:nvGraphicFramePr>
        <p:xfrm>
          <a:off x="498475" y="1825625"/>
          <a:ext cx="1119505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95438342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D959606-383E-349D-986B-0BBCB8BEFDDB}"/>
              </a:ext>
            </a:extLst>
          </p:cNvPr>
          <p:cNvPicPr>
            <a:picLocks noChangeAspect="1"/>
          </p:cNvPicPr>
          <p:nvPr/>
        </p:nvPicPr>
        <p:blipFill>
          <a:blip r:embed="rId3"/>
          <a:stretch>
            <a:fillRect/>
          </a:stretch>
        </p:blipFill>
        <p:spPr>
          <a:xfrm>
            <a:off x="0" y="0"/>
            <a:ext cx="12192000" cy="6858000"/>
          </a:xfrm>
          <a:prstGeom prst="rect">
            <a:avLst/>
          </a:prstGeom>
        </p:spPr>
      </p:pic>
      <p:pic>
        <p:nvPicPr>
          <p:cNvPr id="3" name="Picture 2" descr="A qr code on a white background&#10;&#10;AI-generated content may be incorrect.">
            <a:extLst>
              <a:ext uri="{FF2B5EF4-FFF2-40B4-BE49-F238E27FC236}">
                <a16:creationId xmlns:a16="http://schemas.microsoft.com/office/drawing/2014/main" id="{FA611792-659A-A643-94EF-7CB9FE33341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14950" y="2647950"/>
            <a:ext cx="1562100" cy="1562100"/>
          </a:xfrm>
          <a:prstGeom prst="rect">
            <a:avLst/>
          </a:prstGeom>
        </p:spPr>
      </p:pic>
      <p:pic>
        <p:nvPicPr>
          <p:cNvPr id="6" name="Picture 5" descr="A qr code on a white background&#10;&#10;AI-generated content may be incorrect.">
            <a:extLst>
              <a:ext uri="{FF2B5EF4-FFF2-40B4-BE49-F238E27FC236}">
                <a16:creationId xmlns:a16="http://schemas.microsoft.com/office/drawing/2014/main" id="{5D71CD07-6255-F83A-D796-FF54AEA82FE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14950" y="2647950"/>
            <a:ext cx="1562100" cy="1562100"/>
          </a:xfrm>
          <a:prstGeom prst="rect">
            <a:avLst/>
          </a:prstGeom>
        </p:spPr>
      </p:pic>
    </p:spTree>
    <p:extLst>
      <p:ext uri="{BB962C8B-B14F-4D97-AF65-F5344CB8AC3E}">
        <p14:creationId xmlns:p14="http://schemas.microsoft.com/office/powerpoint/2010/main" val="110731367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195B04-0142-6858-9E09-02722CC1DEC7}"/>
              </a:ext>
            </a:extLst>
          </p:cNvPr>
          <p:cNvSpPr>
            <a:spLocks noGrp="1"/>
          </p:cNvSpPr>
          <p:nvPr>
            <p:ph type="title"/>
          </p:nvPr>
        </p:nvSpPr>
        <p:spPr/>
        <p:txBody>
          <a:bodyPr/>
          <a:lstStyle/>
          <a:p>
            <a:r>
              <a:rPr lang="en-US" dirty="0"/>
              <a:t>Conference Evaluation QR Code</a:t>
            </a:r>
          </a:p>
        </p:txBody>
      </p:sp>
      <p:pic>
        <p:nvPicPr>
          <p:cNvPr id="5" name="Content Placeholder 4" descr="A qr code on a white background&#10;&#10;AI-generated content may be incorrect.">
            <a:extLst>
              <a:ext uri="{FF2B5EF4-FFF2-40B4-BE49-F238E27FC236}">
                <a16:creationId xmlns:a16="http://schemas.microsoft.com/office/drawing/2014/main" id="{9FF89037-AF8B-568F-BC75-FD2612D37ADA}"/>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5314950" y="3220244"/>
            <a:ext cx="1562100" cy="1562100"/>
          </a:xfrm>
        </p:spPr>
      </p:pic>
    </p:spTree>
    <p:extLst>
      <p:ext uri="{BB962C8B-B14F-4D97-AF65-F5344CB8AC3E}">
        <p14:creationId xmlns:p14="http://schemas.microsoft.com/office/powerpoint/2010/main" val="425627783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5A56A5F-D372-E010-03DC-D11203739B42}"/>
              </a:ext>
            </a:extLst>
          </p:cNvPr>
          <p:cNvSpPr>
            <a:spLocks noGrp="1"/>
          </p:cNvSpPr>
          <p:nvPr>
            <p:ph type="body" idx="1"/>
          </p:nvPr>
        </p:nvSpPr>
        <p:spPr/>
        <p:txBody>
          <a:bodyPr/>
          <a:lstStyle/>
          <a:p>
            <a:r>
              <a:rPr lang="en-US" b="1"/>
              <a:t>Do we have to provide bathrooms to our employees?</a:t>
            </a:r>
          </a:p>
        </p:txBody>
      </p:sp>
    </p:spTree>
    <p:extLst>
      <p:ext uri="{BB962C8B-B14F-4D97-AF65-F5344CB8AC3E}">
        <p14:creationId xmlns:p14="http://schemas.microsoft.com/office/powerpoint/2010/main" val="278245117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EBC883B-1BAA-EB27-289D-21759AD96244}"/>
              </a:ext>
            </a:extLst>
          </p:cNvPr>
          <p:cNvSpPr>
            <a:spLocks noGrp="1"/>
          </p:cNvSpPr>
          <p:nvPr>
            <p:ph type="body" idx="1"/>
          </p:nvPr>
        </p:nvSpPr>
        <p:spPr/>
        <p:txBody>
          <a:bodyPr/>
          <a:lstStyle/>
          <a:p>
            <a:r>
              <a:rPr lang="en-US" b="1"/>
              <a:t>Suggestive Off Duty Conduct</a:t>
            </a:r>
          </a:p>
        </p:txBody>
      </p:sp>
    </p:spTree>
    <p:extLst>
      <p:ext uri="{BB962C8B-B14F-4D97-AF65-F5344CB8AC3E}">
        <p14:creationId xmlns:p14="http://schemas.microsoft.com/office/powerpoint/2010/main" val="70352627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2B5B5D4-9759-6C6A-0320-C97F9FBC33C1}"/>
              </a:ext>
            </a:extLst>
          </p:cNvPr>
          <p:cNvSpPr>
            <a:spLocks noGrp="1"/>
          </p:cNvSpPr>
          <p:nvPr>
            <p:ph type="body" idx="1"/>
          </p:nvPr>
        </p:nvSpPr>
        <p:spPr/>
        <p:txBody>
          <a:bodyPr/>
          <a:lstStyle/>
          <a:p>
            <a:r>
              <a:rPr lang="en-US" b="1"/>
              <a:t>Suggestive Off Site Conduct</a:t>
            </a:r>
          </a:p>
        </p:txBody>
      </p:sp>
    </p:spTree>
    <p:extLst>
      <p:ext uri="{BB962C8B-B14F-4D97-AF65-F5344CB8AC3E}">
        <p14:creationId xmlns:p14="http://schemas.microsoft.com/office/powerpoint/2010/main" val="363450179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480D28E-F592-85E3-3D38-D7BF6B457A48}"/>
              </a:ext>
            </a:extLst>
          </p:cNvPr>
          <p:cNvSpPr>
            <a:spLocks noGrp="1"/>
          </p:cNvSpPr>
          <p:nvPr>
            <p:ph type="body" idx="1"/>
          </p:nvPr>
        </p:nvSpPr>
        <p:spPr/>
        <p:txBody>
          <a:bodyPr/>
          <a:lstStyle/>
          <a:p>
            <a:r>
              <a:rPr lang="en-US" b="1"/>
              <a:t>AI All Around Us</a:t>
            </a:r>
          </a:p>
        </p:txBody>
      </p:sp>
    </p:spTree>
    <p:extLst>
      <p:ext uri="{BB962C8B-B14F-4D97-AF65-F5344CB8AC3E}">
        <p14:creationId xmlns:p14="http://schemas.microsoft.com/office/powerpoint/2010/main" val="272584797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C6BD51E-7334-0C04-1723-237127F8A32E}"/>
              </a:ext>
            </a:extLst>
          </p:cNvPr>
          <p:cNvSpPr>
            <a:spLocks noGrp="1"/>
          </p:cNvSpPr>
          <p:nvPr>
            <p:ph type="body" idx="1"/>
          </p:nvPr>
        </p:nvSpPr>
        <p:spPr/>
        <p:txBody>
          <a:bodyPr/>
          <a:lstStyle/>
          <a:p>
            <a:r>
              <a:rPr lang="en-US" b="1"/>
              <a:t>Something doesn’t smell right</a:t>
            </a:r>
          </a:p>
        </p:txBody>
      </p:sp>
    </p:spTree>
    <p:extLst>
      <p:ext uri="{BB962C8B-B14F-4D97-AF65-F5344CB8AC3E}">
        <p14:creationId xmlns:p14="http://schemas.microsoft.com/office/powerpoint/2010/main" val="55805723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8C58613-E713-11CD-57D0-B629FB07959B}"/>
              </a:ext>
            </a:extLst>
          </p:cNvPr>
          <p:cNvSpPr>
            <a:spLocks noGrp="1"/>
          </p:cNvSpPr>
          <p:nvPr>
            <p:ph type="body" idx="1"/>
          </p:nvPr>
        </p:nvSpPr>
        <p:spPr/>
        <p:txBody>
          <a:bodyPr>
            <a:normAutofit/>
          </a:bodyPr>
          <a:lstStyle/>
          <a:p>
            <a:r>
              <a:rPr lang="en-US" b="1"/>
              <a:t>Don’t forget to hide your drugs &amp; alcohol at work</a:t>
            </a:r>
          </a:p>
        </p:txBody>
      </p:sp>
    </p:spTree>
    <p:extLst>
      <p:ext uri="{BB962C8B-B14F-4D97-AF65-F5344CB8AC3E}">
        <p14:creationId xmlns:p14="http://schemas.microsoft.com/office/powerpoint/2010/main" val="177683152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D46E86D-A48E-D174-2497-25BB917882BB}"/>
              </a:ext>
            </a:extLst>
          </p:cNvPr>
          <p:cNvSpPr>
            <a:spLocks noGrp="1"/>
          </p:cNvSpPr>
          <p:nvPr>
            <p:ph type="body" idx="1"/>
          </p:nvPr>
        </p:nvSpPr>
        <p:spPr/>
        <p:txBody>
          <a:bodyPr/>
          <a:lstStyle/>
          <a:p>
            <a:r>
              <a:rPr lang="en-US" b="1"/>
              <a:t>The Unspeakable</a:t>
            </a:r>
          </a:p>
        </p:txBody>
      </p:sp>
    </p:spTree>
    <p:extLst>
      <p:ext uri="{BB962C8B-B14F-4D97-AF65-F5344CB8AC3E}">
        <p14:creationId xmlns:p14="http://schemas.microsoft.com/office/powerpoint/2010/main" val="59689217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D46E86D-A48E-D174-2497-25BB917882BB}"/>
              </a:ext>
            </a:extLst>
          </p:cNvPr>
          <p:cNvSpPr>
            <a:spLocks noGrp="1"/>
          </p:cNvSpPr>
          <p:nvPr>
            <p:ph type="body" idx="1"/>
          </p:nvPr>
        </p:nvSpPr>
        <p:spPr/>
        <p:txBody>
          <a:bodyPr/>
          <a:lstStyle/>
          <a:p>
            <a:r>
              <a:rPr lang="en-US" b="1"/>
              <a:t>One Thing Leads to Another</a:t>
            </a:r>
          </a:p>
        </p:txBody>
      </p:sp>
    </p:spTree>
    <p:extLst>
      <p:ext uri="{BB962C8B-B14F-4D97-AF65-F5344CB8AC3E}">
        <p14:creationId xmlns:p14="http://schemas.microsoft.com/office/powerpoint/2010/main" val="1166202418"/>
      </p:ext>
    </p:extLst>
  </p:cSld>
  <p:clrMapOvr>
    <a:masterClrMapping/>
  </p:clrMapOvr>
</p:sld>
</file>

<file path=ppt/theme/theme1.xml><?xml version="1.0" encoding="utf-8"?>
<a:theme xmlns:a="http://schemas.openxmlformats.org/drawingml/2006/main" name="Catapult_PowerPoint_Template_CEA_Logo">
  <a:themeElements>
    <a:clrScheme name="Catapult">
      <a:dk1>
        <a:srgbClr val="3D0053"/>
      </a:dk1>
      <a:lt1>
        <a:srgbClr val="FFFFFF"/>
      </a:lt1>
      <a:dk2>
        <a:srgbClr val="517891"/>
      </a:dk2>
      <a:lt2>
        <a:srgbClr val="E7E6E6"/>
      </a:lt2>
      <a:accent1>
        <a:srgbClr val="832890"/>
      </a:accent1>
      <a:accent2>
        <a:srgbClr val="00A8E3"/>
      </a:accent2>
      <a:accent3>
        <a:srgbClr val="339898"/>
      </a:accent3>
      <a:accent4>
        <a:srgbClr val="C84E00"/>
      </a:accent4>
      <a:accent5>
        <a:srgbClr val="F99D1C"/>
      </a:accent5>
      <a:accent6>
        <a:srgbClr val="8DC63F"/>
      </a:accent6>
      <a:hlink>
        <a:srgbClr val="00A7E4"/>
      </a:hlink>
      <a:folHlink>
        <a:srgbClr val="83289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b0998113-6dff-484f-9e94-9ccec4e2ee8a">
      <Terms xmlns="http://schemas.microsoft.com/office/infopath/2007/PartnerControls"/>
    </lcf76f155ced4ddcb4097134ff3c332f>
    <TaxCatchAll xmlns="3dc120f2-4f61-4d80-85bf-2107ad98886c"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B092DB55B9076F4D9638F423DAD57510" ma:contentTypeVersion="18" ma:contentTypeDescription="Create a new document." ma:contentTypeScope="" ma:versionID="7c14bb767a2d435c3066cb624782b261">
  <xsd:schema xmlns:xsd="http://www.w3.org/2001/XMLSchema" xmlns:xs="http://www.w3.org/2001/XMLSchema" xmlns:p="http://schemas.microsoft.com/office/2006/metadata/properties" xmlns:ns2="b0998113-6dff-484f-9e94-9ccec4e2ee8a" xmlns:ns3="3dc120f2-4f61-4d80-85bf-2107ad98886c" targetNamespace="http://schemas.microsoft.com/office/2006/metadata/properties" ma:root="true" ma:fieldsID="9c285cb107ae72edd29298f7dfa1619a" ns2:_="" ns3:_="">
    <xsd:import namespace="b0998113-6dff-484f-9e94-9ccec4e2ee8a"/>
    <xsd:import namespace="3dc120f2-4f61-4d80-85bf-2107ad98886c"/>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AutoTags" minOccurs="0"/>
                <xsd:element ref="ns2:MediaServiceOCR" minOccurs="0"/>
                <xsd:element ref="ns2:MediaServiceGenerationTime" minOccurs="0"/>
                <xsd:element ref="ns2:MediaServiceEventHashCode" minOccurs="0"/>
                <xsd:element ref="ns2:lcf76f155ced4ddcb4097134ff3c332f" minOccurs="0"/>
                <xsd:element ref="ns3:TaxCatchAll" minOccurs="0"/>
                <xsd:element ref="ns2:MediaServiceDateTaken" minOccurs="0"/>
                <xsd:element ref="ns2:MediaServiceObjectDetectorVersions" minOccurs="0"/>
                <xsd:element ref="ns2:MediaLengthInSeconds" minOccurs="0"/>
                <xsd:element ref="ns2:MediaServiceSearchProperties"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0998113-6dff-484f-9e94-9ccec4e2ee8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lcf76f155ced4ddcb4097134ff3c332f" ma:index="19" nillable="true" ma:taxonomy="true" ma:internalName="lcf76f155ced4ddcb4097134ff3c332f" ma:taxonomyFieldName="MediaServiceImageTags" ma:displayName="Image Tags" ma:readOnly="false" ma:fieldId="{5cf76f15-5ced-4ddc-b409-7134ff3c332f}" ma:taxonomyMulti="true" ma:sspId="c682e296-b135-4835-b14a-a0d8654522da" ma:termSetId="09814cd3-568e-fe90-9814-8d621ff8fb84" ma:anchorId="fba54fb3-c3e1-fe81-a776-ca4b69148c4d" ma:open="true" ma:isKeyword="false">
      <xsd:complexType>
        <xsd:sequence>
          <xsd:element ref="pc:Terms" minOccurs="0" maxOccurs="1"/>
        </xsd:sequence>
      </xsd:complexType>
    </xsd:element>
    <xsd:element name="MediaServiceDateTaken" ma:index="21" nillable="true" ma:displayName="MediaServiceDateTaken" ma:hidden="true" ma:indexed="true" ma:internalName="MediaServiceDateTaken" ma:readOnly="true">
      <xsd:simpleType>
        <xsd:restriction base="dms:Text"/>
      </xsd:simpleType>
    </xsd:element>
    <xsd:element name="MediaServiceObjectDetectorVersions" ma:index="22" nillable="true" ma:displayName="MediaServiceObjectDetectorVersions" ma:hidden="true" ma:indexed="true" ma:internalName="MediaServiceObjectDetectorVersions" ma:readOnly="true">
      <xsd:simpleType>
        <xsd:restriction base="dms:Text"/>
      </xsd:simpleType>
    </xsd:element>
    <xsd:element name="MediaLengthInSeconds" ma:index="23" nillable="true" ma:displayName="MediaLengthInSeconds" ma:hidden="true" ma:internalName="MediaLengthInSeconds" ma:readOnly="true">
      <xsd:simpleType>
        <xsd:restriction base="dms:Unknown"/>
      </xsd:simpleType>
    </xsd:element>
    <xsd:element name="MediaServiceSearchProperties" ma:index="24" nillable="true" ma:displayName="MediaServiceSearchProperties" ma:hidden="true" ma:internalName="MediaServiceSearchProperties" ma:readOnly="true">
      <xsd:simpleType>
        <xsd:restriction base="dms:Note"/>
      </xsd:simpleType>
    </xsd:element>
    <xsd:element name="MediaServiceLocation" ma:index="25"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3dc120f2-4f61-4d80-85bf-2107ad98886c"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20" nillable="true" ma:displayName="Taxonomy Catch All Column" ma:hidden="true" ma:list="{4c2aa566-0a7e-4294-81db-b2a6b2268980}" ma:internalName="TaxCatchAll" ma:showField="CatchAllData" ma:web="3dc120f2-4f61-4d80-85bf-2107ad98886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0E86DE21-E01A-4EBD-A28A-DCCE21D93303}">
  <ds:schemaRefs>
    <ds:schemaRef ds:uri="3dc120f2-4f61-4d80-85bf-2107ad98886c"/>
    <ds:schemaRef ds:uri="b0998113-6dff-484f-9e94-9ccec4e2ee8a"/>
    <ds:schemaRef ds:uri="http://schemas.microsoft.com/office/2006/metadata/properties"/>
    <ds:schemaRef ds:uri="http://schemas.microsoft.com/office/infopath/2007/PartnerControls"/>
  </ds:schemaRefs>
</ds:datastoreItem>
</file>

<file path=customXml/itemProps2.xml><?xml version="1.0" encoding="utf-8"?>
<ds:datastoreItem xmlns:ds="http://schemas.openxmlformats.org/officeDocument/2006/customXml" ds:itemID="{F83B6FC9-355F-46CA-9F9A-5EE1158261A5}">
  <ds:schemaRefs>
    <ds:schemaRef ds:uri="http://schemas.microsoft.com/sharepoint/v3/contenttype/forms"/>
  </ds:schemaRefs>
</ds:datastoreItem>
</file>

<file path=customXml/itemProps3.xml><?xml version="1.0" encoding="utf-8"?>
<ds:datastoreItem xmlns:ds="http://schemas.openxmlformats.org/officeDocument/2006/customXml" ds:itemID="{5A2958AB-2E2A-45E2-824F-B5ADE86806C0}">
  <ds:schemaRefs>
    <ds:schemaRef ds:uri="3dc120f2-4f61-4d80-85bf-2107ad98886c"/>
    <ds:schemaRef ds:uri="b0998113-6dff-484f-9e94-9ccec4e2ee8a"/>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Catapult_PowerPoint_Template_CEA_Logo</Template>
  <TotalTime>7</TotalTime>
  <Words>3295</Words>
  <Application>Microsoft Office PowerPoint</Application>
  <PresentationFormat>Widescreen</PresentationFormat>
  <Paragraphs>155</Paragraphs>
  <Slides>15</Slides>
  <Notes>15</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15</vt:i4>
      </vt:variant>
    </vt:vector>
  </HeadingPairs>
  <TitlesOfParts>
    <vt:vector size="23" baseType="lpstr">
      <vt:lpstr>Aptos</vt:lpstr>
      <vt:lpstr>Arial</vt:lpstr>
      <vt:lpstr>Avenir Next</vt:lpstr>
      <vt:lpstr>Avenir Next Demi Bold</vt:lpstr>
      <vt:lpstr>Avenir Next Medium</vt:lpstr>
      <vt:lpstr>Calibri</vt:lpstr>
      <vt:lpstr>Symbol</vt:lpstr>
      <vt:lpstr>Catapult_PowerPoint_Template_CEA_Logo</vt:lpstr>
      <vt:lpstr>Managing the Unmanageable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Lessons Learned</vt:lpstr>
      <vt:lpstr>PowerPoint Presentation</vt:lpstr>
      <vt:lpstr>Conference Evaluation QR Code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Stephanie Dillon</dc:creator>
  <cp:lastModifiedBy>Linda Hunter</cp:lastModifiedBy>
  <cp:revision>2</cp:revision>
  <dcterms:created xsi:type="dcterms:W3CDTF">2024-09-24T19:06:50Z</dcterms:created>
  <dcterms:modified xsi:type="dcterms:W3CDTF">2025-11-12T21:03:30Z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0x010100B092DB55B9076F4D9638F423DAD57510</vt:lpwstr>
  </property>
  <property fmtid="{D5CDD505-2E9C-101B-9397-08002B2CF9AE}" pid="3" name="MediaServiceImageTags">
    <vt:lpwstr/>
  </property>
</Properties>
</file>