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256" r:id="rId5"/>
    <p:sldId id="272" r:id="rId6"/>
    <p:sldId id="284" r:id="rId7"/>
    <p:sldId id="273" r:id="rId8"/>
    <p:sldId id="285" r:id="rId9"/>
    <p:sldId id="276" r:id="rId10"/>
    <p:sldId id="275" r:id="rId11"/>
    <p:sldId id="277" r:id="rId12"/>
    <p:sldId id="278" r:id="rId13"/>
    <p:sldId id="279" r:id="rId14"/>
    <p:sldId id="286" r:id="rId15"/>
    <p:sldId id="287" r:id="rId16"/>
    <p:sldId id="288" r:id="rId17"/>
    <p:sldId id="280" r:id="rId18"/>
    <p:sldId id="281" r:id="rId19"/>
    <p:sldId id="282" r:id="rId20"/>
    <p:sldId id="28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8C27"/>
    <a:srgbClr val="005A9B"/>
    <a:srgbClr val="00599B"/>
    <a:srgbClr val="002F6C"/>
    <a:srgbClr val="D67128"/>
    <a:srgbClr val="FFD03D"/>
    <a:srgbClr val="E0B12F"/>
    <a:srgbClr val="72C176"/>
    <a:srgbClr val="55A453"/>
    <a:srgbClr val="569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EA5A50-31B3-613D-E852-62AC12E025CD}" v="268" dt="2025-11-20T01:41:31.631"/>
    <p1510:client id="{C6E7C228-5A23-C82E-4556-30FD33BDCEBD}" v="2" dt="2025-11-20T00:04:03.4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23"/>
    <p:restoredTop sz="83827" autoAdjust="0"/>
  </p:normalViewPr>
  <p:slideViewPr>
    <p:cSldViewPr snapToGrid="0">
      <p:cViewPr varScale="1">
        <p:scale>
          <a:sx n="106" d="100"/>
          <a:sy n="106" d="100"/>
        </p:scale>
        <p:origin x="5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CC537-61C4-A24A-816B-A0EB69E586C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6849E-7968-D84B-A173-85DB5F3AB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35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6849E-7968-D84B-A173-85DB5F3AB3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828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8AC3E-7E4D-4291-473F-4C3AE87C7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176615-CF33-0A9B-D47F-C7E4BD92A6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B7A892-3C1D-171B-A694-7D36DF8E6D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3F88D9-179D-3107-D605-E3FF92947F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6849E-7968-D84B-A173-85DB5F3AB3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97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Story in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6849E-7968-D84B-A173-85DB5F3AB3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03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A92C52-592C-F928-C868-F617606D1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7B52BD-6F82-2F9D-0B4F-7141177966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3CB48A-3E57-E7BA-1D64-41B4DD0A65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dirty="0">
                <a:solidFill>
                  <a:schemeClr val="dk1"/>
                </a:solidFill>
              </a:rPr>
              <a:t>🤝 2. Relationship Building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</a:rPr>
              <a:t>Talking Points:</a:t>
            </a: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b="1" dirty="0">
                <a:solidFill>
                  <a:schemeClr val="dk1"/>
                </a:solidFill>
              </a:rPr>
              <a:t>Relationships are the foundation</a:t>
            </a:r>
            <a:r>
              <a:rPr lang="en-US" dirty="0">
                <a:solidFill>
                  <a:schemeClr val="dk1"/>
                </a:solidFill>
              </a:rPr>
              <a:t> of ABCD. Assets are meaningless if they remain disconnected.</a:t>
            </a:r>
            <a:br>
              <a:rPr lang="en-US" dirty="0">
                <a:solidFill>
                  <a:schemeClr val="dk1"/>
                </a:solidFill>
              </a:rPr>
            </a:br>
            <a:endParaRPr lang="en-US" dirty="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dirty="0">
                <a:solidFill>
                  <a:schemeClr val="dk1"/>
                </a:solidFill>
              </a:rPr>
              <a:t>Real change happens at the </a:t>
            </a:r>
            <a:r>
              <a:rPr lang="en-US" b="1" dirty="0">
                <a:solidFill>
                  <a:schemeClr val="dk1"/>
                </a:solidFill>
              </a:rPr>
              <a:t>speed of trust</a:t>
            </a:r>
            <a:r>
              <a:rPr lang="en-US" dirty="0">
                <a:solidFill>
                  <a:schemeClr val="dk1"/>
                </a:solidFill>
              </a:rPr>
              <a:t> — not at the speed of funding or programming.</a:t>
            </a:r>
            <a:br>
              <a:rPr lang="en-US" dirty="0">
                <a:solidFill>
                  <a:schemeClr val="dk1"/>
                </a:solidFill>
              </a:rPr>
            </a:br>
            <a:endParaRPr lang="en-US" dirty="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dirty="0">
                <a:solidFill>
                  <a:schemeClr val="dk1"/>
                </a:solidFill>
              </a:rPr>
              <a:t>This means investing in </a:t>
            </a:r>
            <a:r>
              <a:rPr lang="en-US" b="1" dirty="0">
                <a:solidFill>
                  <a:schemeClr val="dk1"/>
                </a:solidFill>
              </a:rPr>
              <a:t>deep listening</a:t>
            </a:r>
            <a:r>
              <a:rPr lang="en-US" dirty="0">
                <a:solidFill>
                  <a:schemeClr val="dk1"/>
                </a:solidFill>
              </a:rPr>
              <a:t>, showing up consistently, and being present without an agenda.</a:t>
            </a:r>
            <a:br>
              <a:rPr lang="en-US" dirty="0">
                <a:solidFill>
                  <a:schemeClr val="dk1"/>
                </a:solidFill>
              </a:rPr>
            </a:br>
            <a:endParaRPr lang="en-US" dirty="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dirty="0">
                <a:solidFill>
                  <a:schemeClr val="dk1"/>
                </a:solidFill>
              </a:rPr>
              <a:t>Stories, not surveys, are often the most powerful way to uncover gifts and build trust.</a:t>
            </a:r>
            <a:br>
              <a:rPr lang="en-US" dirty="0">
                <a:solidFill>
                  <a:schemeClr val="dk1"/>
                </a:solidFill>
              </a:rPr>
            </a:b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</a:rPr>
              <a:t>Example:</a:t>
            </a:r>
          </a:p>
          <a:p>
            <a:pPr marL="381000" marR="3810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Instead of leading a formal meeting, you sit down over coffee with a neighbor and discover their story — and in doing so, unlock a new direction for your work together.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</a:rPr>
              <a:t>Engagement Question:</a:t>
            </a:r>
          </a:p>
          <a:p>
            <a:pPr marL="381000" marR="3810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How do you practice listening in your community? Who are you building intentional relationships with?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381000" marR="3810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D0D398-D939-A6BF-8754-E26AB8F319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6849E-7968-D84B-A173-85DB5F3AB3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665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CE935-32F5-E0D5-2090-3BFA3B7E7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54CD12-58B8-C610-4869-49FE08AAAD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6845E1-B033-1E2A-1F97-B76C36A746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chemeClr val="dk1"/>
                </a:solidFill>
              </a:rPr>
              <a:t>🤝🏽 3. Collaboration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dirty="0">
                <a:solidFill>
                  <a:schemeClr val="dk1"/>
                </a:solidFill>
              </a:rPr>
              <a:t>Talking Points:</a:t>
            </a: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600" dirty="0">
                <a:solidFill>
                  <a:schemeClr val="dk1"/>
                </a:solidFill>
              </a:rPr>
              <a:t>ABCD is inherently </a:t>
            </a:r>
            <a:r>
              <a:rPr lang="en-US" sz="1600" b="1" dirty="0">
                <a:solidFill>
                  <a:schemeClr val="dk1"/>
                </a:solidFill>
              </a:rPr>
              <a:t>collaborative</a:t>
            </a:r>
            <a:r>
              <a:rPr lang="en-US" sz="1600" dirty="0">
                <a:solidFill>
                  <a:schemeClr val="dk1"/>
                </a:solidFill>
              </a:rPr>
              <a:t>. It’s not about one person or one organization leading everything.</a:t>
            </a:r>
            <a:br>
              <a:rPr lang="en-US" sz="1600" dirty="0">
                <a:solidFill>
                  <a:schemeClr val="dk1"/>
                </a:solidFill>
              </a:rPr>
            </a:br>
            <a:endParaRPr lang="en-US" sz="1600" dirty="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600" dirty="0">
                <a:solidFill>
                  <a:schemeClr val="dk1"/>
                </a:solidFill>
              </a:rPr>
              <a:t>It’s about </a:t>
            </a:r>
            <a:r>
              <a:rPr lang="en-US" sz="1600" b="1" dirty="0">
                <a:solidFill>
                  <a:schemeClr val="dk1"/>
                </a:solidFill>
              </a:rPr>
              <a:t>connecting assets</a:t>
            </a:r>
            <a:r>
              <a:rPr lang="en-US" sz="1600" dirty="0">
                <a:solidFill>
                  <a:schemeClr val="dk1"/>
                </a:solidFill>
              </a:rPr>
              <a:t> — people, ideas, and institutions — so they can work </a:t>
            </a:r>
            <a:r>
              <a:rPr lang="en-US" sz="1600" b="1" dirty="0">
                <a:solidFill>
                  <a:schemeClr val="dk1"/>
                </a:solidFill>
              </a:rPr>
              <a:t>together</a:t>
            </a:r>
            <a:r>
              <a:rPr lang="en-US" sz="1600" dirty="0">
                <a:solidFill>
                  <a:schemeClr val="dk1"/>
                </a:solidFill>
              </a:rPr>
              <a:t> toward shared goals.</a:t>
            </a:r>
            <a:br>
              <a:rPr lang="en-US" sz="1600" dirty="0">
                <a:solidFill>
                  <a:schemeClr val="dk1"/>
                </a:solidFill>
              </a:rPr>
            </a:br>
            <a:endParaRPr lang="en-US" sz="1600" dirty="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600" dirty="0">
                <a:solidFill>
                  <a:schemeClr val="dk1"/>
                </a:solidFill>
              </a:rPr>
              <a:t>Collaboration breaks down silos, reduces duplication, and honors the agency of community members.</a:t>
            </a:r>
            <a:br>
              <a:rPr lang="en-US" sz="1600" dirty="0">
                <a:solidFill>
                  <a:schemeClr val="dk1"/>
                </a:solidFill>
              </a:rPr>
            </a:br>
            <a:endParaRPr lang="en-US" sz="1600" dirty="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600" dirty="0">
                <a:solidFill>
                  <a:schemeClr val="dk1"/>
                </a:solidFill>
              </a:rPr>
              <a:t>Importantly, it requires a shift from </a:t>
            </a:r>
            <a:r>
              <a:rPr lang="en-US" sz="1600" b="1" dirty="0">
                <a:solidFill>
                  <a:schemeClr val="dk1"/>
                </a:solidFill>
              </a:rPr>
              <a:t>“doing for” to “doing with.”</a:t>
            </a:r>
            <a:br>
              <a:rPr lang="en-US" sz="1600" b="1" dirty="0">
                <a:solidFill>
                  <a:schemeClr val="dk1"/>
                </a:solidFill>
              </a:rPr>
            </a:br>
            <a:endParaRPr lang="en-US" sz="16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dirty="0">
                <a:solidFill>
                  <a:schemeClr val="dk1"/>
                </a:solidFill>
              </a:rPr>
              <a:t>Example:</a:t>
            </a:r>
          </a:p>
          <a:p>
            <a:pPr marL="381000" marR="3810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>
                <a:solidFill>
                  <a:schemeClr val="dk1"/>
                </a:solidFill>
              </a:rPr>
              <a:t>A church, a local school, and neighborhood artists co-create a summer youth arts program — not one entity leading, but each bringing their strengths to the table.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dirty="0">
                <a:solidFill>
                  <a:schemeClr val="dk1"/>
                </a:solidFill>
              </a:rPr>
              <a:t>Engagement Question:</a:t>
            </a:r>
          </a:p>
          <a:p>
            <a:pPr marL="381000" marR="3810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>
                <a:solidFill>
                  <a:schemeClr val="dk1"/>
                </a:solidFill>
              </a:rPr>
              <a:t>What would happen if every organization in your area laid down competition and picked up collaboration? What could you create together?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6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chemeClr val="dk1"/>
                </a:solidFill>
              </a:rPr>
              <a:t>Closing Connection:</a:t>
            </a:r>
          </a:p>
          <a:p>
            <a:pPr marL="381000" marR="3810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>
                <a:solidFill>
                  <a:schemeClr val="dk1"/>
                </a:solidFill>
              </a:rPr>
              <a:t>Asset mapping finds the gold,</a:t>
            </a:r>
            <a:br>
              <a:rPr lang="en-US" sz="1600" dirty="0">
                <a:solidFill>
                  <a:schemeClr val="dk1"/>
                </a:solidFill>
              </a:rPr>
            </a:br>
            <a:r>
              <a:rPr lang="en-US" sz="1600" dirty="0">
                <a:solidFill>
                  <a:schemeClr val="dk1"/>
                </a:solidFill>
              </a:rPr>
              <a:t> Relationship building uncovers the story behind it,</a:t>
            </a:r>
            <a:br>
              <a:rPr lang="en-US" sz="1600" dirty="0">
                <a:solidFill>
                  <a:schemeClr val="dk1"/>
                </a:solidFill>
              </a:rPr>
            </a:br>
            <a:r>
              <a:rPr lang="en-US" sz="1600" dirty="0">
                <a:solidFill>
                  <a:schemeClr val="dk1"/>
                </a:solidFill>
              </a:rPr>
              <a:t> And collaboration sets it to work for the good of all.</a:t>
            </a:r>
            <a:endParaRPr lang="en-US" sz="1600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381000" marR="3810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E7986F-EB62-912D-9FF3-067F51D19D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6849E-7968-D84B-A173-85DB5F3AB3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601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F427E-C27B-1AA8-328F-9C3D6376C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0B3784-03C6-660C-6934-ECD621D59E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A915A9-36D9-62E5-777E-A3DA7AD627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381000" marR="3810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05211-6460-96C3-A06E-3B85ACFFF6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6849E-7968-D84B-A173-85DB5F3AB3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223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AFA88-9174-7767-4688-8C2ABD6DD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306EA2-E248-F580-5BDD-4327531AB5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C81187-90C0-6D34-155B-B459F62FBF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381000" marR="3810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6A7726-B469-F602-15EE-106C82A0E6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6849E-7968-D84B-A173-85DB5F3AB3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05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874527-F637-B811-CEC4-71855C561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A98A35-276A-FA48-BAB8-A688919D1A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6BB9C9-C19A-704D-339B-AB061D5869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</a:rPr>
              <a:t>Opening Line:</a:t>
            </a: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dirty="0">
                <a:solidFill>
                  <a:schemeClr val="dk1"/>
                </a:solidFill>
              </a:rPr>
              <a:t>You may have heard of needs-based approaches to community work — where we focus on what's lacking, broken, or missing.</a:t>
            </a:r>
            <a:br>
              <a:rPr lang="en-US" dirty="0">
                <a:solidFill>
                  <a:schemeClr val="dk1"/>
                </a:solidFill>
              </a:rPr>
            </a:br>
            <a:endParaRPr lang="en-US" dirty="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b="1" dirty="0">
                <a:solidFill>
                  <a:schemeClr val="dk1"/>
                </a:solidFill>
              </a:rPr>
              <a:t>Asset-Based Community Development (ABCD)</a:t>
            </a:r>
            <a:r>
              <a:rPr lang="en-US" dirty="0">
                <a:solidFill>
                  <a:schemeClr val="dk1"/>
                </a:solidFill>
              </a:rPr>
              <a:t> flips that model on its head.</a:t>
            </a:r>
            <a:br>
              <a:rPr lang="en-US" dirty="0">
                <a:solidFill>
                  <a:schemeClr val="dk1"/>
                </a:solidFill>
              </a:rPr>
            </a:b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b="1" dirty="0">
                <a:solidFill>
                  <a:schemeClr val="dk1"/>
                </a:solidFill>
              </a:rPr>
              <a:t>Key Talking Points:</a:t>
            </a: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 b="1" dirty="0">
                <a:solidFill>
                  <a:schemeClr val="dk1"/>
                </a:solidFill>
              </a:rPr>
              <a:t>Definition of ABCD:</a:t>
            </a:r>
            <a:br>
              <a:rPr lang="en-US" b="1" dirty="0">
                <a:solidFill>
                  <a:schemeClr val="dk1"/>
                </a:solidFill>
              </a:rPr>
            </a:br>
            <a:endParaRPr lang="en-US" b="1" dirty="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 b="1" dirty="0">
                <a:solidFill>
                  <a:schemeClr val="dk1"/>
                </a:solidFill>
              </a:rPr>
              <a:t>Asset-Based Community Development</a:t>
            </a:r>
            <a:r>
              <a:rPr lang="en-US" dirty="0">
                <a:solidFill>
                  <a:schemeClr val="dk1"/>
                </a:solidFill>
              </a:rPr>
              <a:t> is a framework that starts with what’s strong—not what’s wrong.</a:t>
            </a:r>
            <a:br>
              <a:rPr lang="en-US" dirty="0">
                <a:solidFill>
                  <a:schemeClr val="dk1"/>
                </a:solidFill>
              </a:rPr>
            </a:br>
            <a:endParaRPr lang="en-US" dirty="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 dirty="0">
                <a:solidFill>
                  <a:schemeClr val="dk1"/>
                </a:solidFill>
              </a:rPr>
              <a:t>Instead of beginning with deficits, we begin with the gifts, skills, resources, relationships, and stories that already exist within a community.</a:t>
            </a:r>
            <a:br>
              <a:rPr lang="en-US" dirty="0">
                <a:solidFill>
                  <a:schemeClr val="dk1"/>
                </a:solidFill>
              </a:rPr>
            </a:br>
            <a:endParaRPr lang="en-US" dirty="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 dirty="0">
                <a:solidFill>
                  <a:schemeClr val="dk1"/>
                </a:solidFill>
              </a:rPr>
              <a:t>It’s about </a:t>
            </a:r>
            <a:r>
              <a:rPr lang="en-US" b="1" dirty="0">
                <a:solidFill>
                  <a:schemeClr val="dk1"/>
                </a:solidFill>
              </a:rPr>
              <a:t>building from the inside out</a:t>
            </a:r>
            <a:r>
              <a:rPr lang="en-US" dirty="0">
                <a:solidFill>
                  <a:schemeClr val="dk1"/>
                </a:solidFill>
              </a:rPr>
              <a:t>, rather than imposing solutions from the outside in.</a:t>
            </a:r>
            <a:br>
              <a:rPr lang="en-US" dirty="0">
                <a:solidFill>
                  <a:schemeClr val="dk1"/>
                </a:solidFill>
              </a:rPr>
            </a:br>
            <a:endParaRPr lang="en-US" dirty="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 b="1" dirty="0">
                <a:solidFill>
                  <a:schemeClr val="dk1"/>
                </a:solidFill>
              </a:rPr>
              <a:t>Foundational Beliefs of ABCD:</a:t>
            </a:r>
            <a:br>
              <a:rPr lang="en-US" b="1" dirty="0">
                <a:solidFill>
                  <a:schemeClr val="dk1"/>
                </a:solidFill>
              </a:rPr>
            </a:br>
            <a:endParaRPr lang="en-US" b="1" dirty="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 dirty="0">
                <a:solidFill>
                  <a:schemeClr val="dk1"/>
                </a:solidFill>
              </a:rPr>
              <a:t>Every person has something to contribute — skills, passions, lived experience.</a:t>
            </a:r>
            <a:br>
              <a:rPr lang="en-US" dirty="0">
                <a:solidFill>
                  <a:schemeClr val="dk1"/>
                </a:solidFill>
              </a:rPr>
            </a:br>
            <a:endParaRPr lang="en-US" dirty="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 dirty="0">
                <a:solidFill>
                  <a:schemeClr val="dk1"/>
                </a:solidFill>
              </a:rPr>
              <a:t>Every neighborhood, even those labeled “under-resourced,” holds untapped potential.</a:t>
            </a:r>
            <a:br>
              <a:rPr lang="en-US" dirty="0">
                <a:solidFill>
                  <a:schemeClr val="dk1"/>
                </a:solidFill>
              </a:rPr>
            </a:br>
            <a:endParaRPr lang="en-US" dirty="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 dirty="0">
                <a:solidFill>
                  <a:schemeClr val="dk1"/>
                </a:solidFill>
              </a:rPr>
              <a:t>Sustainable change comes </a:t>
            </a:r>
            <a:r>
              <a:rPr lang="en-US" b="1" dirty="0">
                <a:solidFill>
                  <a:schemeClr val="dk1"/>
                </a:solidFill>
              </a:rPr>
              <a:t>with the community</a:t>
            </a:r>
            <a:r>
              <a:rPr lang="en-US" dirty="0">
                <a:solidFill>
                  <a:schemeClr val="dk1"/>
                </a:solidFill>
              </a:rPr>
              <a:t>, not just </a:t>
            </a:r>
            <a:r>
              <a:rPr lang="en-US" b="1" dirty="0">
                <a:solidFill>
                  <a:schemeClr val="dk1"/>
                </a:solidFill>
              </a:rPr>
              <a:t>for</a:t>
            </a:r>
            <a:r>
              <a:rPr lang="en-US" dirty="0">
                <a:solidFill>
                  <a:schemeClr val="dk1"/>
                </a:solidFill>
              </a:rPr>
              <a:t> the community.</a:t>
            </a:r>
            <a:br>
              <a:rPr lang="en-US" dirty="0">
                <a:solidFill>
                  <a:schemeClr val="dk1"/>
                </a:solidFill>
              </a:rPr>
            </a:br>
            <a:endParaRPr lang="en-US" dirty="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 b="1" dirty="0">
                <a:solidFill>
                  <a:schemeClr val="dk1"/>
                </a:solidFill>
              </a:rPr>
              <a:t>Why It Matters:</a:t>
            </a:r>
            <a:br>
              <a:rPr lang="en-US" b="1" dirty="0">
                <a:solidFill>
                  <a:schemeClr val="dk1"/>
                </a:solidFill>
              </a:rPr>
            </a:br>
            <a:endParaRPr lang="en-US" b="1" dirty="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 dirty="0">
                <a:solidFill>
                  <a:schemeClr val="dk1"/>
                </a:solidFill>
              </a:rPr>
              <a:t>Asset-based approaches restore dignity.</a:t>
            </a:r>
            <a:br>
              <a:rPr lang="en-US" dirty="0">
                <a:solidFill>
                  <a:schemeClr val="dk1"/>
                </a:solidFill>
              </a:rPr>
            </a:br>
            <a:endParaRPr lang="en-US" dirty="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 dirty="0">
                <a:solidFill>
                  <a:schemeClr val="dk1"/>
                </a:solidFill>
              </a:rPr>
              <a:t>They empower people to be co-creators of change, not just recipients of charity.</a:t>
            </a:r>
            <a:br>
              <a:rPr lang="en-US" dirty="0">
                <a:solidFill>
                  <a:schemeClr val="dk1"/>
                </a:solidFill>
              </a:rPr>
            </a:br>
            <a:endParaRPr lang="en-US" dirty="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 dirty="0">
                <a:solidFill>
                  <a:schemeClr val="dk1"/>
                </a:solidFill>
              </a:rPr>
              <a:t>This model leads to more sustainable, rooted transformation because it strengthens </a:t>
            </a:r>
            <a:r>
              <a:rPr lang="en-US" b="1" dirty="0">
                <a:solidFill>
                  <a:schemeClr val="dk1"/>
                </a:solidFill>
              </a:rPr>
              <a:t>local leadership and ownership</a:t>
            </a:r>
            <a:r>
              <a:rPr lang="en-US" dirty="0">
                <a:solidFill>
                  <a:schemeClr val="dk1"/>
                </a:solidFill>
              </a:rPr>
              <a:t>.</a:t>
            </a:r>
            <a:br>
              <a:rPr lang="en-US" dirty="0">
                <a:solidFill>
                  <a:schemeClr val="dk1"/>
                </a:solidFill>
              </a:rPr>
            </a:br>
            <a:endParaRPr lang="en-US" dirty="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 b="1" dirty="0">
                <a:solidFill>
                  <a:schemeClr val="dk1"/>
                </a:solidFill>
              </a:rPr>
              <a:t>Examples:</a:t>
            </a:r>
            <a:br>
              <a:rPr lang="en-US" b="1" dirty="0">
                <a:solidFill>
                  <a:schemeClr val="dk1"/>
                </a:solidFill>
              </a:rPr>
            </a:br>
            <a:endParaRPr lang="en-US" b="1" dirty="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 dirty="0">
                <a:solidFill>
                  <a:schemeClr val="dk1"/>
                </a:solidFill>
              </a:rPr>
              <a:t>Instead of starting a food pantry, find out who in the community already cooks and host a community meal together.</a:t>
            </a:r>
            <a:br>
              <a:rPr lang="en-US" dirty="0">
                <a:solidFill>
                  <a:schemeClr val="dk1"/>
                </a:solidFill>
              </a:rPr>
            </a:br>
            <a:endParaRPr lang="en-US" dirty="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 dirty="0">
                <a:solidFill>
                  <a:schemeClr val="dk1"/>
                </a:solidFill>
              </a:rPr>
              <a:t>Rather than bringing in outside experts to “fix” the neighborhood, identify and elevate </a:t>
            </a:r>
            <a:r>
              <a:rPr lang="en-US" b="1" dirty="0">
                <a:solidFill>
                  <a:schemeClr val="dk1"/>
                </a:solidFill>
              </a:rPr>
              <a:t>resident leaders</a:t>
            </a:r>
            <a:r>
              <a:rPr lang="en-US" dirty="0">
                <a:solidFill>
                  <a:schemeClr val="dk1"/>
                </a:solidFill>
              </a:rPr>
              <a:t>, faith leaders, artists, and youth with solutions already brewing.</a:t>
            </a:r>
            <a:br>
              <a:rPr lang="en-US" dirty="0">
                <a:solidFill>
                  <a:schemeClr val="dk1"/>
                </a:solidFill>
              </a:rPr>
            </a:br>
            <a:endParaRPr lang="en-US" dirty="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 dirty="0">
                <a:solidFill>
                  <a:schemeClr val="dk1"/>
                </a:solidFill>
              </a:rPr>
              <a:t>Map out skills in your congregation or neighborhood: who knows carpentry, who loves organizing, who has cultural wisdom?</a:t>
            </a:r>
            <a:br>
              <a:rPr lang="en-US" dirty="0">
                <a:solidFill>
                  <a:schemeClr val="dk1"/>
                </a:solidFill>
              </a:rPr>
            </a:b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b="1" dirty="0">
                <a:solidFill>
                  <a:schemeClr val="dk1"/>
                </a:solidFill>
              </a:rPr>
              <a:t>Engagement Questions:</a:t>
            </a: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dirty="0">
                <a:solidFill>
                  <a:schemeClr val="dk1"/>
                </a:solidFill>
              </a:rPr>
              <a:t>Think about your own community — what are the hidden assets that often go unrecognized?</a:t>
            </a:r>
            <a:br>
              <a:rPr lang="en-US" dirty="0">
                <a:solidFill>
                  <a:schemeClr val="dk1"/>
                </a:solidFill>
              </a:rPr>
            </a:br>
            <a:endParaRPr lang="en-US" dirty="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dirty="0">
                <a:solidFill>
                  <a:schemeClr val="dk1"/>
                </a:solidFill>
              </a:rPr>
              <a:t>Where have we led with needs or deficits in the past? What would it look like to reframe that using an asset-based lens?</a:t>
            </a:r>
            <a:br>
              <a:rPr lang="en-US" dirty="0">
                <a:solidFill>
                  <a:schemeClr val="dk1"/>
                </a:solidFill>
              </a:rPr>
            </a:br>
            <a:endParaRPr lang="en-US" dirty="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dirty="0">
                <a:solidFill>
                  <a:schemeClr val="dk1"/>
                </a:solidFill>
              </a:rPr>
              <a:t>How might this shift in perspective change the way you engage, lead, or support your neighborhood?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422AAB-0148-ECAF-5250-960AE996FF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6849E-7968-D84B-A173-85DB5F3AB3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5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E66B8-B0AE-5786-F03C-8303D70DF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EBEE30-DD39-D2B7-CEA0-FDA88A2F9D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B01161-DD59-427B-6E2F-C6065501B2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1370DE-2897-D68C-DAA7-810F12A143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6849E-7968-D84B-A173-85DB5F3AB3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4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144687-4D91-DB66-238B-80582F7D9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CF55C8-16D8-E383-67F8-74273A7A1C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0568D3-C161-A6ED-9E29-CDF3C78225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48D31B-A5A6-8EC1-C46D-8C4FEEFCAD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6849E-7968-D84B-A173-85DB5F3AB3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8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029FF1-F5DB-4EFF-F483-1709A7F4C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954642-3357-C176-D173-7C67AD4C54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13781F-5490-7EF5-E63B-7E0FFB9081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</a:rPr>
              <a:t>Opening Line:</a:t>
            </a: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dirty="0">
                <a:solidFill>
                  <a:schemeClr val="dk1"/>
                </a:solidFill>
              </a:rPr>
              <a:t>You may have heard of needs-based approaches to community work — where we focus on what's lacking, broken, or missing.</a:t>
            </a:r>
            <a:br>
              <a:rPr lang="en-US" dirty="0">
                <a:solidFill>
                  <a:schemeClr val="dk1"/>
                </a:solidFill>
              </a:rPr>
            </a:br>
            <a:endParaRPr lang="en-US" dirty="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b="1" dirty="0">
                <a:solidFill>
                  <a:schemeClr val="dk1"/>
                </a:solidFill>
              </a:rPr>
              <a:t>Asset-Based Community Development (ABCD)</a:t>
            </a:r>
            <a:r>
              <a:rPr lang="en-US" dirty="0">
                <a:solidFill>
                  <a:schemeClr val="dk1"/>
                </a:solidFill>
              </a:rPr>
              <a:t> flips that model on its head.</a:t>
            </a:r>
            <a:br>
              <a:rPr lang="en-US" dirty="0">
                <a:solidFill>
                  <a:schemeClr val="dk1"/>
                </a:solidFill>
              </a:rPr>
            </a:b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b="1" dirty="0">
                <a:solidFill>
                  <a:schemeClr val="dk1"/>
                </a:solidFill>
              </a:rPr>
              <a:t>Key Talking Points:</a:t>
            </a: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 b="1" dirty="0">
                <a:solidFill>
                  <a:schemeClr val="dk1"/>
                </a:solidFill>
              </a:rPr>
              <a:t>Definition of ABCD:</a:t>
            </a:r>
            <a:br>
              <a:rPr lang="en-US" b="1" dirty="0">
                <a:solidFill>
                  <a:schemeClr val="dk1"/>
                </a:solidFill>
              </a:rPr>
            </a:br>
            <a:endParaRPr lang="en-US" b="1" dirty="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 b="1" dirty="0">
                <a:solidFill>
                  <a:schemeClr val="dk1"/>
                </a:solidFill>
              </a:rPr>
              <a:t>Asset-Based Community Development</a:t>
            </a:r>
            <a:r>
              <a:rPr lang="en-US" dirty="0">
                <a:solidFill>
                  <a:schemeClr val="dk1"/>
                </a:solidFill>
              </a:rPr>
              <a:t> is a framework that starts with what’s strong—not what’s wrong.</a:t>
            </a:r>
            <a:br>
              <a:rPr lang="en-US" dirty="0">
                <a:solidFill>
                  <a:schemeClr val="dk1"/>
                </a:solidFill>
              </a:rPr>
            </a:br>
            <a:endParaRPr lang="en-US" dirty="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 dirty="0">
                <a:solidFill>
                  <a:schemeClr val="dk1"/>
                </a:solidFill>
              </a:rPr>
              <a:t>Instead of beginning with deficits, we begin with the gifts, skills, resources, relationships, and stories that already exist within a community.</a:t>
            </a:r>
            <a:br>
              <a:rPr lang="en-US" dirty="0">
                <a:solidFill>
                  <a:schemeClr val="dk1"/>
                </a:solidFill>
              </a:rPr>
            </a:br>
            <a:endParaRPr lang="en-US" dirty="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 dirty="0">
                <a:solidFill>
                  <a:schemeClr val="dk1"/>
                </a:solidFill>
              </a:rPr>
              <a:t>It’s about </a:t>
            </a:r>
            <a:r>
              <a:rPr lang="en-US" b="1" dirty="0">
                <a:solidFill>
                  <a:schemeClr val="dk1"/>
                </a:solidFill>
              </a:rPr>
              <a:t>building from the inside out</a:t>
            </a:r>
            <a:r>
              <a:rPr lang="en-US" dirty="0">
                <a:solidFill>
                  <a:schemeClr val="dk1"/>
                </a:solidFill>
              </a:rPr>
              <a:t>, rather than imposing solutions from the outside in.</a:t>
            </a:r>
            <a:br>
              <a:rPr lang="en-US" dirty="0">
                <a:solidFill>
                  <a:schemeClr val="dk1"/>
                </a:solidFill>
              </a:rPr>
            </a:br>
            <a:endParaRPr lang="en-US" dirty="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 b="1" dirty="0">
                <a:solidFill>
                  <a:schemeClr val="dk1"/>
                </a:solidFill>
              </a:rPr>
              <a:t>Foundational Beliefs of ABCD:</a:t>
            </a:r>
            <a:br>
              <a:rPr lang="en-US" b="1" dirty="0">
                <a:solidFill>
                  <a:schemeClr val="dk1"/>
                </a:solidFill>
              </a:rPr>
            </a:br>
            <a:endParaRPr lang="en-US" b="1" dirty="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 dirty="0">
                <a:solidFill>
                  <a:schemeClr val="dk1"/>
                </a:solidFill>
              </a:rPr>
              <a:t>Every person has something to contribute — skills, passions, lived experience.</a:t>
            </a:r>
            <a:br>
              <a:rPr lang="en-US" dirty="0">
                <a:solidFill>
                  <a:schemeClr val="dk1"/>
                </a:solidFill>
              </a:rPr>
            </a:br>
            <a:endParaRPr lang="en-US" dirty="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 dirty="0">
                <a:solidFill>
                  <a:schemeClr val="dk1"/>
                </a:solidFill>
              </a:rPr>
              <a:t>Every neighborhood, even those labeled “under-resourced,” holds untapped potential.</a:t>
            </a:r>
            <a:br>
              <a:rPr lang="en-US" dirty="0">
                <a:solidFill>
                  <a:schemeClr val="dk1"/>
                </a:solidFill>
              </a:rPr>
            </a:br>
            <a:endParaRPr lang="en-US" dirty="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 dirty="0">
                <a:solidFill>
                  <a:schemeClr val="dk1"/>
                </a:solidFill>
              </a:rPr>
              <a:t>Sustainable change comes </a:t>
            </a:r>
            <a:r>
              <a:rPr lang="en-US" b="1" dirty="0">
                <a:solidFill>
                  <a:schemeClr val="dk1"/>
                </a:solidFill>
              </a:rPr>
              <a:t>with the community</a:t>
            </a:r>
            <a:r>
              <a:rPr lang="en-US" dirty="0">
                <a:solidFill>
                  <a:schemeClr val="dk1"/>
                </a:solidFill>
              </a:rPr>
              <a:t>, not just </a:t>
            </a:r>
            <a:r>
              <a:rPr lang="en-US" b="1" dirty="0">
                <a:solidFill>
                  <a:schemeClr val="dk1"/>
                </a:solidFill>
              </a:rPr>
              <a:t>for</a:t>
            </a:r>
            <a:r>
              <a:rPr lang="en-US" dirty="0">
                <a:solidFill>
                  <a:schemeClr val="dk1"/>
                </a:solidFill>
              </a:rPr>
              <a:t> the community.</a:t>
            </a:r>
            <a:br>
              <a:rPr lang="en-US" dirty="0">
                <a:solidFill>
                  <a:schemeClr val="dk1"/>
                </a:solidFill>
              </a:rPr>
            </a:br>
            <a:endParaRPr lang="en-US" dirty="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 b="1" dirty="0">
                <a:solidFill>
                  <a:schemeClr val="dk1"/>
                </a:solidFill>
              </a:rPr>
              <a:t>Why It Matters:</a:t>
            </a:r>
            <a:br>
              <a:rPr lang="en-US" b="1" dirty="0">
                <a:solidFill>
                  <a:schemeClr val="dk1"/>
                </a:solidFill>
              </a:rPr>
            </a:br>
            <a:endParaRPr lang="en-US" b="1" dirty="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 dirty="0">
                <a:solidFill>
                  <a:schemeClr val="dk1"/>
                </a:solidFill>
              </a:rPr>
              <a:t>Asset-based approaches restore dignity.</a:t>
            </a:r>
            <a:br>
              <a:rPr lang="en-US" dirty="0">
                <a:solidFill>
                  <a:schemeClr val="dk1"/>
                </a:solidFill>
              </a:rPr>
            </a:br>
            <a:endParaRPr lang="en-US" dirty="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 dirty="0">
                <a:solidFill>
                  <a:schemeClr val="dk1"/>
                </a:solidFill>
              </a:rPr>
              <a:t>They empower people to be co-creators of change, not just recipients of charity.</a:t>
            </a:r>
            <a:br>
              <a:rPr lang="en-US" dirty="0">
                <a:solidFill>
                  <a:schemeClr val="dk1"/>
                </a:solidFill>
              </a:rPr>
            </a:br>
            <a:endParaRPr lang="en-US" dirty="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 dirty="0">
                <a:solidFill>
                  <a:schemeClr val="dk1"/>
                </a:solidFill>
              </a:rPr>
              <a:t>This model leads to more sustainable, rooted transformation because it strengthens </a:t>
            </a:r>
            <a:r>
              <a:rPr lang="en-US" b="1" dirty="0">
                <a:solidFill>
                  <a:schemeClr val="dk1"/>
                </a:solidFill>
              </a:rPr>
              <a:t>local leadership and ownership</a:t>
            </a:r>
            <a:r>
              <a:rPr lang="en-US" dirty="0">
                <a:solidFill>
                  <a:schemeClr val="dk1"/>
                </a:solidFill>
              </a:rPr>
              <a:t>.</a:t>
            </a:r>
            <a:br>
              <a:rPr lang="en-US" dirty="0">
                <a:solidFill>
                  <a:schemeClr val="dk1"/>
                </a:solidFill>
              </a:rPr>
            </a:br>
            <a:endParaRPr lang="en-US" dirty="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 b="1" dirty="0">
                <a:solidFill>
                  <a:schemeClr val="dk1"/>
                </a:solidFill>
              </a:rPr>
              <a:t>Examples:</a:t>
            </a:r>
            <a:br>
              <a:rPr lang="en-US" b="1" dirty="0">
                <a:solidFill>
                  <a:schemeClr val="dk1"/>
                </a:solidFill>
              </a:rPr>
            </a:br>
            <a:endParaRPr lang="en-US" b="1" dirty="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 dirty="0">
                <a:solidFill>
                  <a:schemeClr val="dk1"/>
                </a:solidFill>
              </a:rPr>
              <a:t>Instead of starting a food pantry, find out who in the community already cooks and host a community meal together.</a:t>
            </a:r>
            <a:br>
              <a:rPr lang="en-US" dirty="0">
                <a:solidFill>
                  <a:schemeClr val="dk1"/>
                </a:solidFill>
              </a:rPr>
            </a:br>
            <a:endParaRPr lang="en-US" dirty="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 dirty="0">
                <a:solidFill>
                  <a:schemeClr val="dk1"/>
                </a:solidFill>
              </a:rPr>
              <a:t>Rather than bringing in outside experts to “fix” the neighborhood, identify and elevate </a:t>
            </a:r>
            <a:r>
              <a:rPr lang="en-US" b="1" dirty="0">
                <a:solidFill>
                  <a:schemeClr val="dk1"/>
                </a:solidFill>
              </a:rPr>
              <a:t>resident leaders</a:t>
            </a:r>
            <a:r>
              <a:rPr lang="en-US" dirty="0">
                <a:solidFill>
                  <a:schemeClr val="dk1"/>
                </a:solidFill>
              </a:rPr>
              <a:t>, faith leaders, artists, and youth with solutions already brewing.</a:t>
            </a:r>
            <a:br>
              <a:rPr lang="en-US" dirty="0">
                <a:solidFill>
                  <a:schemeClr val="dk1"/>
                </a:solidFill>
              </a:rPr>
            </a:br>
            <a:endParaRPr lang="en-US" dirty="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 dirty="0">
                <a:solidFill>
                  <a:schemeClr val="dk1"/>
                </a:solidFill>
              </a:rPr>
              <a:t>Map out skills in your congregation or neighborhood: who knows carpentry, who loves organizing, who has cultural wisdom?</a:t>
            </a:r>
            <a:br>
              <a:rPr lang="en-US" dirty="0">
                <a:solidFill>
                  <a:schemeClr val="dk1"/>
                </a:solidFill>
              </a:rPr>
            </a:b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b="1" dirty="0">
                <a:solidFill>
                  <a:schemeClr val="dk1"/>
                </a:solidFill>
              </a:rPr>
              <a:t>Engagement Questions:</a:t>
            </a: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dirty="0">
                <a:solidFill>
                  <a:schemeClr val="dk1"/>
                </a:solidFill>
              </a:rPr>
              <a:t>Think about your own community — what are the hidden assets that often go unrecognized?</a:t>
            </a:r>
            <a:br>
              <a:rPr lang="en-US" dirty="0">
                <a:solidFill>
                  <a:schemeClr val="dk1"/>
                </a:solidFill>
              </a:rPr>
            </a:br>
            <a:endParaRPr lang="en-US" dirty="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dirty="0">
                <a:solidFill>
                  <a:schemeClr val="dk1"/>
                </a:solidFill>
              </a:rPr>
              <a:t>Where have we led with needs or deficits in the past? What would it look like to reframe that using an asset-based lens?</a:t>
            </a:r>
            <a:br>
              <a:rPr lang="en-US" dirty="0">
                <a:solidFill>
                  <a:schemeClr val="dk1"/>
                </a:solidFill>
              </a:rPr>
            </a:br>
            <a:endParaRPr lang="en-US" dirty="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dirty="0">
                <a:solidFill>
                  <a:schemeClr val="dk1"/>
                </a:solidFill>
              </a:rPr>
              <a:t>How might this shift in perspective change the way you engage, lead, or support your neighborhood?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62951-CC9F-7D9C-AA1E-7F7EFA3637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6849E-7968-D84B-A173-85DB5F3AB3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94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E648A-93C4-725C-5CA8-50BD5F827F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46F962-D23F-D41B-A237-EAF03E3E67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3F3225-4964-FA74-C3FD-571A65BB64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b="1" dirty="0">
                <a:solidFill>
                  <a:schemeClr val="dk1"/>
                </a:solidFill>
              </a:rPr>
              <a:t>🔍 1. Asset Mapping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</a:rPr>
              <a:t>Talking Points:</a:t>
            </a: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dirty="0">
                <a:solidFill>
                  <a:schemeClr val="dk1"/>
                </a:solidFill>
              </a:rPr>
              <a:t>Asset mapping is the process of identifying the </a:t>
            </a:r>
            <a:r>
              <a:rPr lang="en-US" b="1" dirty="0">
                <a:solidFill>
                  <a:schemeClr val="dk1"/>
                </a:solidFill>
              </a:rPr>
              <a:t>gifts, talents, resources, institutions, and informal networks</a:t>
            </a:r>
            <a:r>
              <a:rPr lang="en-US" dirty="0">
                <a:solidFill>
                  <a:schemeClr val="dk1"/>
                </a:solidFill>
              </a:rPr>
              <a:t> that already exist within a community.</a:t>
            </a:r>
            <a:br>
              <a:rPr lang="en-US" dirty="0">
                <a:solidFill>
                  <a:schemeClr val="dk1"/>
                </a:solidFill>
              </a:rPr>
            </a:br>
            <a:endParaRPr lang="en-US" dirty="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dirty="0">
                <a:solidFill>
                  <a:schemeClr val="dk1"/>
                </a:solidFill>
              </a:rPr>
              <a:t>We’re not just asking “What do you need?” but “What do you already have that can be built upon?”</a:t>
            </a:r>
            <a:br>
              <a:rPr lang="en-US" dirty="0">
                <a:solidFill>
                  <a:schemeClr val="dk1"/>
                </a:solidFill>
              </a:rPr>
            </a:br>
            <a:endParaRPr lang="en-US" dirty="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dirty="0">
                <a:solidFill>
                  <a:schemeClr val="dk1"/>
                </a:solidFill>
              </a:rPr>
              <a:t>These assets can be:</a:t>
            </a:r>
            <a:br>
              <a:rPr lang="en-US" dirty="0">
                <a:solidFill>
                  <a:schemeClr val="dk1"/>
                </a:solidFill>
              </a:rPr>
            </a:br>
            <a:endParaRPr lang="en-US" dirty="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 b="1" dirty="0">
                <a:solidFill>
                  <a:schemeClr val="dk1"/>
                </a:solidFill>
              </a:rPr>
              <a:t>Individual</a:t>
            </a:r>
            <a:r>
              <a:rPr lang="en-US" dirty="0">
                <a:solidFill>
                  <a:schemeClr val="dk1"/>
                </a:solidFill>
              </a:rPr>
              <a:t> (skills, passions, experiences)</a:t>
            </a:r>
            <a:br>
              <a:rPr lang="en-US" dirty="0">
                <a:solidFill>
                  <a:schemeClr val="dk1"/>
                </a:solidFill>
              </a:rPr>
            </a:br>
            <a:endParaRPr lang="en-US" dirty="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 b="1" dirty="0">
                <a:solidFill>
                  <a:schemeClr val="dk1"/>
                </a:solidFill>
              </a:rPr>
              <a:t>Associational</a:t>
            </a:r>
            <a:r>
              <a:rPr lang="en-US" dirty="0">
                <a:solidFill>
                  <a:schemeClr val="dk1"/>
                </a:solidFill>
              </a:rPr>
              <a:t> (clubs, faith communities, block groups)</a:t>
            </a:r>
            <a:br>
              <a:rPr lang="en-US" dirty="0">
                <a:solidFill>
                  <a:schemeClr val="dk1"/>
                </a:solidFill>
              </a:rPr>
            </a:br>
            <a:endParaRPr lang="en-US" dirty="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 b="1" dirty="0">
                <a:solidFill>
                  <a:schemeClr val="dk1"/>
                </a:solidFill>
              </a:rPr>
              <a:t>Institutional</a:t>
            </a:r>
            <a:r>
              <a:rPr lang="en-US" dirty="0">
                <a:solidFill>
                  <a:schemeClr val="dk1"/>
                </a:solidFill>
              </a:rPr>
              <a:t> (schools, nonprofits, small businesses)</a:t>
            </a:r>
            <a:br>
              <a:rPr lang="en-US" dirty="0">
                <a:solidFill>
                  <a:schemeClr val="dk1"/>
                </a:solidFill>
              </a:rPr>
            </a:br>
            <a:endParaRPr lang="en-US" dirty="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 b="1" dirty="0">
                <a:solidFill>
                  <a:schemeClr val="dk1"/>
                </a:solidFill>
              </a:rPr>
              <a:t>Physical</a:t>
            </a:r>
            <a:r>
              <a:rPr lang="en-US" dirty="0">
                <a:solidFill>
                  <a:schemeClr val="dk1"/>
                </a:solidFill>
              </a:rPr>
              <a:t> (parks, buildings, libraries)</a:t>
            </a:r>
            <a:br>
              <a:rPr lang="en-US" dirty="0">
                <a:solidFill>
                  <a:schemeClr val="dk1"/>
                </a:solidFill>
              </a:rPr>
            </a:br>
            <a:endParaRPr lang="en-US" dirty="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 b="1" dirty="0">
                <a:solidFill>
                  <a:schemeClr val="dk1"/>
                </a:solidFill>
              </a:rPr>
              <a:t>Cultural</a:t>
            </a:r>
            <a:r>
              <a:rPr lang="en-US" dirty="0">
                <a:solidFill>
                  <a:schemeClr val="dk1"/>
                </a:solidFill>
              </a:rPr>
              <a:t> (languages, traditions, rituals)</a:t>
            </a:r>
            <a:br>
              <a:rPr lang="en-US" dirty="0">
                <a:solidFill>
                  <a:schemeClr val="dk1"/>
                </a:solidFill>
              </a:rPr>
            </a:b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</a:rPr>
              <a:t>Example:</a:t>
            </a:r>
          </a:p>
          <a:p>
            <a:pPr marL="381000" marR="3810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Instead of hiring someone to teach a youth program, what if you discovered a retired teacher already living in the neighborhood who’s passionate about mentoring?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</a:rPr>
              <a:t>Engagement Question:</a:t>
            </a:r>
          </a:p>
          <a:p>
            <a:pPr marL="381000" marR="3810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When was the last time you asked someone in your community what they love doing—not just what they need?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E7333-BCB6-D36E-1CF8-7917AD6FC1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6849E-7968-D84B-A173-85DB5F3AB3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0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BE0EF0-F4B1-4F66-E8F6-47844A3CE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4D66A2-1D46-DC9E-38B5-C2D19DA47D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1F0D1E-91FC-7123-BE79-02BF0ECCE3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Instructions</a:t>
            </a:r>
            <a:endParaRPr lang="en-US"/>
          </a:p>
          <a:p>
            <a:r>
              <a:rPr lang="en-US" b="1"/>
              <a:t>1. Break Into Small Groups (5 minutes)</a:t>
            </a:r>
            <a:endParaRPr lang="en-US"/>
          </a:p>
          <a:p>
            <a:r>
              <a:rPr lang="en-US"/>
              <a:t>Divide participants into groups of 3–6. Provide each group with: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A printed Community Asset Wheel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Sticky notes or markers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A blank sheet of paper for additional notes</a:t>
            </a:r>
          </a:p>
          <a:p>
            <a:r>
              <a:rPr lang="en-US" dirty="0"/>
              <a:t>Explain the five asset categories:</a:t>
            </a:r>
          </a:p>
          <a:p>
            <a:pPr marL="171450" indent="-171450">
              <a:buFont typeface="Arial"/>
              <a:buChar char="•"/>
            </a:pPr>
            <a:r>
              <a:rPr lang="en-US" b="1" dirty="0"/>
              <a:t>People</a:t>
            </a:r>
            <a:r>
              <a:rPr lang="en-US" dirty="0"/>
              <a:t> (skills, gifts, leaders, volunteers)</a:t>
            </a:r>
          </a:p>
          <a:p>
            <a:pPr marL="171450" indent="-171450">
              <a:buFont typeface="Arial"/>
              <a:buChar char="•"/>
            </a:pPr>
            <a:r>
              <a:rPr lang="en-US" b="1" dirty="0"/>
              <a:t>Places</a:t>
            </a:r>
            <a:r>
              <a:rPr lang="en-US" dirty="0"/>
              <a:t> (physical spaces, land, parks, buildings)</a:t>
            </a:r>
          </a:p>
          <a:p>
            <a:pPr marL="171450" indent="-171450">
              <a:buFont typeface="Arial"/>
              <a:buChar char="•"/>
            </a:pPr>
            <a:r>
              <a:rPr lang="en-US" b="1" dirty="0"/>
              <a:t>Institutions</a:t>
            </a:r>
            <a:r>
              <a:rPr lang="en-US" dirty="0"/>
              <a:t> (schools, churches, nonprofits, agencies)</a:t>
            </a:r>
          </a:p>
          <a:p>
            <a:pPr marL="171450" indent="-171450">
              <a:buFont typeface="Arial"/>
              <a:buChar char="•"/>
            </a:pPr>
            <a:r>
              <a:rPr lang="en-US" b="1" dirty="0"/>
              <a:t>Associations</a:t>
            </a:r>
            <a:r>
              <a:rPr lang="en-US" dirty="0"/>
              <a:t> (clubs, circles, informal networks)</a:t>
            </a:r>
          </a:p>
          <a:p>
            <a:pPr marL="171450" indent="-171450">
              <a:buFont typeface="Arial"/>
              <a:buChar char="•"/>
            </a:pPr>
            <a:r>
              <a:rPr lang="en-US" b="1" dirty="0"/>
              <a:t>Economic Capacities</a:t>
            </a:r>
            <a:r>
              <a:rPr lang="en-US" dirty="0"/>
              <a:t> (local businesses, entrepreneurs, funding opportunities, barter/trade networks)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b="1" dirty="0"/>
              <a:t>2. Group Asset Brainstorm (12–15 minutes)</a:t>
            </a:r>
            <a:endParaRPr lang="en-US" dirty="0"/>
          </a:p>
          <a:p>
            <a:r>
              <a:rPr lang="en-US" dirty="0"/>
              <a:t>Each group will work together to identify </a:t>
            </a:r>
            <a:r>
              <a:rPr lang="en-US" b="1" dirty="0"/>
              <a:t>actual</a:t>
            </a:r>
            <a:r>
              <a:rPr lang="en-US" dirty="0"/>
              <a:t> or </a:t>
            </a:r>
            <a:r>
              <a:rPr lang="en-US" b="1" dirty="0"/>
              <a:t>hypothetical</a:t>
            </a:r>
            <a:r>
              <a:rPr lang="en-US" dirty="0"/>
              <a:t> assets within their community context. Instruct them to: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Write one asset per sticky note.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Place each sticky note on the correct section of the asset wheel.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Encourage variety—small assets matter (e.g., “Miss Barbara who knows everyone on the street”).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Consider both </a:t>
            </a:r>
            <a:r>
              <a:rPr lang="en-US" b="1" dirty="0"/>
              <a:t>existing</a:t>
            </a:r>
            <a:r>
              <a:rPr lang="en-US" dirty="0"/>
              <a:t> resources and </a:t>
            </a:r>
            <a:r>
              <a:rPr lang="en-US" b="1" dirty="0"/>
              <a:t>creative possibilities</a:t>
            </a:r>
            <a:r>
              <a:rPr lang="en-US" dirty="0"/>
              <a:t> if they were imagining an ideal context.</a:t>
            </a:r>
          </a:p>
          <a:p>
            <a:r>
              <a:rPr lang="en-US" dirty="0"/>
              <a:t>Prompts you can give groups:</a:t>
            </a:r>
          </a:p>
          <a:p>
            <a:pPr marL="171450" indent="-171450">
              <a:buFont typeface="Arial"/>
              <a:buChar char="•"/>
            </a:pPr>
            <a:r>
              <a:rPr lang="en-US" i="1" dirty="0"/>
              <a:t>Who are the “quiet leaders” in your community?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i="1" dirty="0"/>
              <a:t>What places do people naturally gather?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i="1" dirty="0"/>
              <a:t>Which businesses or institutions support community life?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i="1" dirty="0"/>
              <a:t>What informal groups exist—choirs, volunteer groups, youth teams?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i="1" dirty="0"/>
              <a:t>What economic skills already exist among residents?</a:t>
            </a:r>
            <a:endParaRPr lang="en-US" dirty="0"/>
          </a:p>
          <a:p>
            <a:br>
              <a:rPr lang="en-US" dirty="0"/>
            </a:br>
            <a:endParaRPr lang="en-US" dirty="0"/>
          </a:p>
          <a:p>
            <a:r>
              <a:rPr lang="en-US" b="1" dirty="0"/>
              <a:t>3. Prioritization Discussion (5 minutes)</a:t>
            </a:r>
            <a:endParaRPr lang="en-US" dirty="0"/>
          </a:p>
          <a:p>
            <a:r>
              <a:rPr lang="en-US" dirty="0"/>
              <a:t>Ask each group to look at their full wheel and discuss: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Which 2–3 assets feel </a:t>
            </a:r>
            <a:r>
              <a:rPr lang="en-US" b="1" dirty="0"/>
              <a:t>most underutilized</a:t>
            </a:r>
            <a:r>
              <a:rPr lang="en-US" dirty="0"/>
              <a:t>?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Which assets could be </a:t>
            </a:r>
            <a:r>
              <a:rPr lang="en-US" b="1" dirty="0"/>
              <a:t>activated quickly</a:t>
            </a:r>
            <a:r>
              <a:rPr lang="en-US" dirty="0"/>
              <a:t> for a community project?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Which assets surprised the group the most?</a:t>
            </a:r>
          </a:p>
          <a:p>
            <a:r>
              <a:rPr lang="en-US" dirty="0"/>
              <a:t>Groups record these insights on their blank sheet.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b="1" dirty="0"/>
              <a:t>4. Group Share-Out (10–12 minutes)</a:t>
            </a:r>
            <a:endParaRPr lang="en-US" dirty="0"/>
          </a:p>
          <a:p>
            <a:r>
              <a:rPr lang="en-US" dirty="0"/>
              <a:t>Each group shares: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One asset from each category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One asset they believe is underutilized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One surprising asset or insight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3D6A02-4A0D-15AD-445B-4934758C9A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6849E-7968-D84B-A173-85DB5F3AB3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55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39EA5-4BB8-49C6-6232-31178899F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3F87A1-9390-3702-1AA6-9D4F74064E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2AFAE1-709C-4A46-870A-9344E02CBF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22F978-A3AD-5782-7E13-949593B4D2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6849E-7968-D84B-A173-85DB5F3AB3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66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19190B-FA5F-0656-1C3E-A4AD88B1A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900E98-BB51-F9FA-7B04-5E307CCECB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2D4135-F27E-5D32-7498-5FC37BD158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solidFill>
                  <a:srgbClr val="0F4761"/>
                </a:solidFill>
              </a:rPr>
              <a:t>Leader Guide: Facilitating the “From Asset to Action” Mini-Workshop</a:t>
            </a:r>
            <a:endParaRPr lang="en-US"/>
          </a:p>
          <a:p>
            <a:r>
              <a:rPr lang="en-US" b="1">
                <a:solidFill>
                  <a:srgbClr val="0F4761"/>
                </a:solidFill>
              </a:rPr>
              <a:t>Purpose</a:t>
            </a:r>
            <a:endParaRPr lang="en-US"/>
          </a:p>
          <a:p>
            <a:r>
              <a:rPr lang="en-US"/>
              <a:t>To guide participants in developing a simple, practical action plan that uses an existing community asset to respond to a local need.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b="1">
                <a:solidFill>
                  <a:srgbClr val="0F4761"/>
                </a:solidFill>
              </a:rPr>
              <a:t>Workshop Flow (25–30 minutes)</a:t>
            </a:r>
            <a:endParaRPr lang="en-US"/>
          </a:p>
          <a:p>
            <a:r>
              <a:rPr lang="en-US" b="1">
                <a:solidFill>
                  <a:srgbClr val="0F4761"/>
                </a:solidFill>
              </a:rPr>
              <a:t>1. Setup (2 minutes)</a:t>
            </a:r>
            <a:endParaRPr lang="en-US"/>
          </a:p>
          <a:p>
            <a:pPr marL="171450" indent="-171450">
              <a:buFont typeface="Arial"/>
              <a:buChar char="•"/>
            </a:pPr>
            <a:r>
              <a:rPr lang="en-US"/>
              <a:t>Hand out the </a:t>
            </a:r>
            <a:r>
              <a:rPr lang="en-US" b="1"/>
              <a:t>Participant Worksheet</a:t>
            </a:r>
            <a:r>
              <a:rPr lang="en-US"/>
              <a:t> to each person.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Briefly remind the group of the earlier Community Asset Mapping exercise.</a:t>
            </a:r>
          </a:p>
          <a:p>
            <a:r>
              <a:rPr lang="en-US" b="1"/>
              <a:t>Talking Point:</a:t>
            </a:r>
            <a:br>
              <a:rPr lang="en-US" b="1" dirty="0"/>
            </a:br>
            <a:r>
              <a:rPr lang="en-US" b="1"/>
              <a:t>“Every community has strengths. This activity helps us turn an identified asset into a concrete action we can try within the next 30 days.”</a:t>
            </a:r>
            <a:endParaRPr lang="en-US"/>
          </a:p>
          <a:p>
            <a:br>
              <a:rPr lang="en-US" dirty="0"/>
            </a:br>
            <a:endParaRPr lang="en-US" dirty="0"/>
          </a:p>
          <a:p>
            <a:r>
              <a:rPr lang="en-US" b="1" dirty="0">
                <a:solidFill>
                  <a:srgbClr val="0F4761"/>
                </a:solidFill>
              </a:rPr>
              <a:t>2. Individual Work (10–12 minutes)</a:t>
            </a:r>
            <a:endParaRPr lang="en-US" dirty="0"/>
          </a:p>
          <a:p>
            <a:r>
              <a:rPr lang="en-US" dirty="0"/>
              <a:t>Participants work through each section of the worksheet.</a:t>
            </a:r>
          </a:p>
          <a:p>
            <a:r>
              <a:rPr lang="en-US" dirty="0"/>
              <a:t>Encourage them to: - Choose one specific asset (not the whole wheel) - Be realistic about the next 30 days - Focus on assets they can influence or activate</a:t>
            </a:r>
          </a:p>
          <a:p>
            <a:r>
              <a:rPr lang="en-US" b="1" dirty="0"/>
              <a:t>Facilitator Prompts:</a:t>
            </a:r>
            <a:r>
              <a:rPr lang="en-US" dirty="0"/>
              <a:t> - “What’s one asset you feel drawn to explore?”</a:t>
            </a:r>
            <a:br>
              <a:rPr lang="en-US" dirty="0">
                <a:cs typeface="+mn-lt"/>
              </a:rPr>
            </a:br>
            <a:r>
              <a:rPr lang="en-US" dirty="0"/>
              <a:t>- “What need in your community keeps coming to mind?”</a:t>
            </a:r>
            <a:br>
              <a:rPr lang="en-US" dirty="0">
                <a:cs typeface="+mn-lt"/>
              </a:rPr>
            </a:br>
            <a:r>
              <a:rPr lang="en-US" dirty="0"/>
              <a:t>- “Who already has energy around this idea?”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b="1" dirty="0">
                <a:solidFill>
                  <a:srgbClr val="0F4761"/>
                </a:solidFill>
              </a:rPr>
              <a:t>3. Pair &amp; Share (7–8 minutes)</a:t>
            </a:r>
            <a:endParaRPr lang="en-US" dirty="0"/>
          </a:p>
          <a:p>
            <a:r>
              <a:rPr lang="en-US" dirty="0"/>
              <a:t>Participants exchange worksheets with a partner.</a:t>
            </a:r>
          </a:p>
          <a:p>
            <a:r>
              <a:rPr lang="en-US" dirty="0"/>
              <a:t>Each person should: - Give one affirmation (“This is strong because…”) - Give one improvement suggestion (“This could grow if…”)</a:t>
            </a:r>
          </a:p>
          <a:p>
            <a:r>
              <a:rPr lang="en-US" dirty="0"/>
              <a:t>Facilitator tip: Keep pairs focused on </a:t>
            </a:r>
            <a:r>
              <a:rPr lang="en-US" i="1" dirty="0"/>
              <a:t>actionable</a:t>
            </a:r>
            <a:r>
              <a:rPr lang="en-US" dirty="0"/>
              <a:t> feedback.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b="1" dirty="0">
                <a:solidFill>
                  <a:srgbClr val="0F4761"/>
                </a:solidFill>
              </a:rPr>
              <a:t>4. Large Group Debrief (5–7 minutes)</a:t>
            </a:r>
            <a:endParaRPr lang="en-US" dirty="0"/>
          </a:p>
          <a:p>
            <a:r>
              <a:rPr lang="en-US" dirty="0"/>
              <a:t>Invite a few participants to share their 30-day action steps.</a:t>
            </a:r>
          </a:p>
          <a:p>
            <a:r>
              <a:rPr lang="en-US" dirty="0"/>
              <a:t>Helpful questions: - “What asset did you choose and why?” - “What’s the first small step you plan to take?” - “Who needs to be involved?”</a:t>
            </a:r>
          </a:p>
          <a:p>
            <a:r>
              <a:rPr lang="en-US" dirty="0"/>
              <a:t>Capture patterns: common assets, recurring needs, innovative ideas.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b="1" dirty="0">
                <a:solidFill>
                  <a:srgbClr val="0F4761"/>
                </a:solidFill>
              </a:rPr>
              <a:t>Facilitator Tips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dirty="0"/>
              <a:t>Celebrate small steps—“start where you are, use what you have.”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Keep the atmosphere hopeful and creative.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Encourage participants to follow up with each other after the workshop.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Emphasize that ABCD begins with what is strong, not what is wrong.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0DE9FF-E365-B38F-FB1E-D2CD8A8698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6849E-7968-D84B-A173-85DB5F3AB3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18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489D2-F37F-543C-C295-BB6891D34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EC0BD1-A4D9-C834-7CF3-D589873FD2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orbel" panose="020B0503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D0081-A53C-A4E1-80EA-B38A52DB4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11E1B-87D4-7642-891E-F4FAACC354AC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5B885-B5F9-82DD-082B-29A96515B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9683-443B-3D46-8D4D-8181FDA84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4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04113-1C7F-3E9B-B547-B1C3DBA11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E630C6-80D2-B761-9298-C237EDAF5B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orbel" panose="020B05030202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8BFAC4-28BF-5C2A-DEEA-42630020F8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orbel" panose="020B05030202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0A785D-B216-1851-5618-191FFE6FE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11E1B-87D4-7642-891E-F4FAACC354AC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1F163B-7CCD-D6BF-6EBD-47752E17E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9683-443B-3D46-8D4D-8181FDA84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98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C6031-932D-CAF3-4CE4-6FF446EE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A70BB4-6A05-AB7E-9049-FA7550957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18C3E-BB99-7CDE-FDC3-7E6646BF7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11E1B-87D4-7642-891E-F4FAACC354AC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059DA-5879-210F-9B61-FBAD93D8E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9683-443B-3D46-8D4D-8181FDA84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4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C00176-D080-6352-E3A5-0C28C9662A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8A0000-3EA3-688F-F3F5-2E78B8629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orbel" panose="020B0503020204020204" pitchFamily="34" charset="0"/>
              </a:defRPr>
            </a:lvl1pPr>
            <a:lvl2pPr>
              <a:defRPr>
                <a:latin typeface="Corbel" panose="020B0503020204020204" pitchFamily="34" charset="0"/>
              </a:defRPr>
            </a:lvl2pPr>
            <a:lvl3pPr>
              <a:defRPr>
                <a:latin typeface="Corbel" panose="020B0503020204020204" pitchFamily="34" charset="0"/>
              </a:defRPr>
            </a:lvl3pPr>
            <a:lvl4pPr>
              <a:defRPr>
                <a:latin typeface="Corbel" panose="020B0503020204020204" pitchFamily="34" charset="0"/>
              </a:defRPr>
            </a:lvl4pPr>
            <a:lvl5pPr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AAE21-1078-5F2B-4F3F-CCBBC190D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11E1B-87D4-7642-891E-F4FAACC354AC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5E13B-1BA2-A5E5-7F6C-DFB089B2F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9683-443B-3D46-8D4D-8181FDA84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34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7DCBC-2E9F-5CDB-9262-F0BDA2D75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F3CA6-E15A-28EE-E277-0DCD24A5C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  <a:lvl2pPr>
              <a:defRPr>
                <a:latin typeface="Corbel" panose="020B0503020204020204" pitchFamily="34" charset="0"/>
              </a:defRPr>
            </a:lvl2pPr>
            <a:lvl3pPr>
              <a:defRPr>
                <a:latin typeface="Corbel" panose="020B0503020204020204" pitchFamily="34" charset="0"/>
              </a:defRPr>
            </a:lvl3pPr>
            <a:lvl4pPr>
              <a:defRPr>
                <a:latin typeface="Corbel" panose="020B0503020204020204" pitchFamily="34" charset="0"/>
              </a:defRPr>
            </a:lvl4pPr>
            <a:lvl5pPr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2640E-7F9D-7A4B-EDA4-138F7AFDB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11E1B-87D4-7642-891E-F4FAACC354AC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2B986-0630-816B-C71A-7E624BD54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9683-443B-3D46-8D4D-8181FDA84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70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4BFD4-BBC5-D5AC-EC94-327AC3B97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98DD60-A5E7-E179-FE50-C5CBBB9F0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CF788-A3A8-ED33-0E6C-97C39D61E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11E1B-87D4-7642-891E-F4FAACC354AC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4D279-2859-4F56-1FFE-BD6BD9383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9683-443B-3D46-8D4D-8181FDA84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79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19776-D3D0-E505-8861-686C0576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17C09-7515-530B-7475-C357FAB16F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  <a:lvl2pPr>
              <a:defRPr>
                <a:latin typeface="Corbel" panose="020B0503020204020204" pitchFamily="34" charset="0"/>
              </a:defRPr>
            </a:lvl2pPr>
            <a:lvl3pPr>
              <a:defRPr>
                <a:latin typeface="Corbel" panose="020B0503020204020204" pitchFamily="34" charset="0"/>
              </a:defRPr>
            </a:lvl3pPr>
            <a:lvl4pPr>
              <a:defRPr>
                <a:latin typeface="Corbel" panose="020B0503020204020204" pitchFamily="34" charset="0"/>
              </a:defRPr>
            </a:lvl4pPr>
            <a:lvl5pPr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16A3C4-2C3E-9269-F262-9656F1911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  <a:lvl2pPr>
              <a:defRPr>
                <a:latin typeface="Corbel" panose="020B0503020204020204" pitchFamily="34" charset="0"/>
              </a:defRPr>
            </a:lvl2pPr>
            <a:lvl3pPr>
              <a:defRPr>
                <a:latin typeface="Corbel" panose="020B0503020204020204" pitchFamily="34" charset="0"/>
              </a:defRPr>
            </a:lvl3pPr>
            <a:lvl4pPr>
              <a:defRPr>
                <a:latin typeface="Corbel" panose="020B0503020204020204" pitchFamily="34" charset="0"/>
              </a:defRPr>
            </a:lvl4pPr>
            <a:lvl5pPr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2720E-5ACE-1EFE-B649-D7722E3B8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11E1B-87D4-7642-891E-F4FAACC354AC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36B48C-8AAB-44E5-D32E-526056A12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9683-443B-3D46-8D4D-8181FDA84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506E9-F057-B04B-CAB4-5E6919826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5E2EE-B6CF-6A69-7C8F-34CAF3066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orbel" panose="020B05030202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5D55E7-08AE-9400-8BC2-99184EB2C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  <a:lvl2pPr>
              <a:defRPr>
                <a:latin typeface="Corbel" panose="020B0503020204020204" pitchFamily="34" charset="0"/>
              </a:defRPr>
            </a:lvl2pPr>
            <a:lvl3pPr>
              <a:defRPr>
                <a:latin typeface="Corbel" panose="020B0503020204020204" pitchFamily="34" charset="0"/>
              </a:defRPr>
            </a:lvl3pPr>
            <a:lvl4pPr>
              <a:defRPr>
                <a:latin typeface="Corbel" panose="020B0503020204020204" pitchFamily="34" charset="0"/>
              </a:defRPr>
            </a:lvl4pPr>
            <a:lvl5pPr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FE2ACA-2DB8-40CC-DF5D-B5CC5E1C7E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orbel" panose="020B05030202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C7ACF8-8D9F-6E93-4309-B7DFB8C7F7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  <a:lvl2pPr>
              <a:defRPr>
                <a:latin typeface="Corbel" panose="020B0503020204020204" pitchFamily="34" charset="0"/>
              </a:defRPr>
            </a:lvl2pPr>
            <a:lvl3pPr>
              <a:defRPr>
                <a:latin typeface="Corbel" panose="020B0503020204020204" pitchFamily="34" charset="0"/>
              </a:defRPr>
            </a:lvl3pPr>
            <a:lvl4pPr>
              <a:defRPr>
                <a:latin typeface="Corbel" panose="020B0503020204020204" pitchFamily="34" charset="0"/>
              </a:defRPr>
            </a:lvl4pPr>
            <a:lvl5pPr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1C84CB-B9C7-8DD0-2215-FB8F3065D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11E1B-87D4-7642-891E-F4FAACC354AC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CC959A-8164-728F-8856-E8AEE1E87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9683-443B-3D46-8D4D-8181FDA84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696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9AB6-4D47-5805-299C-897949ADC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8A1F4-D133-B013-F39F-1E0ACD1E2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11E1B-87D4-7642-891E-F4FAACC354AC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BB4E05-6BD6-FEB6-B1C6-F6345079C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9683-443B-3D46-8D4D-8181FDA84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82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9AB6-4D47-5805-299C-897949ADC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8A1F4-D133-B013-F39F-1E0ACD1E2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11E1B-87D4-7642-891E-F4FAACC354AC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BB4E05-6BD6-FEB6-B1C6-F6345079C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9683-443B-3D46-8D4D-8181FDA84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1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9EB5F5-B463-626E-AAD7-D8296DC2C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11E1B-87D4-7642-891E-F4FAACC354AC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DEE6B0-5730-BB96-669D-200CA01F3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9683-443B-3D46-8D4D-8181FDA84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71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A5C9E-C773-5890-6AA4-8A9504647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FD63E-70B4-9118-D376-C40FA6F09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orbel" panose="020B0503020204020204" pitchFamily="34" charset="0"/>
              </a:defRPr>
            </a:lvl1pPr>
            <a:lvl2pPr>
              <a:defRPr sz="2800">
                <a:latin typeface="Corbel" panose="020B0503020204020204" pitchFamily="34" charset="0"/>
              </a:defRPr>
            </a:lvl2pPr>
            <a:lvl3pPr>
              <a:defRPr sz="2400">
                <a:latin typeface="Corbel" panose="020B0503020204020204" pitchFamily="34" charset="0"/>
              </a:defRPr>
            </a:lvl3pPr>
            <a:lvl4pPr>
              <a:defRPr sz="2000">
                <a:latin typeface="Corbel" panose="020B0503020204020204" pitchFamily="34" charset="0"/>
              </a:defRPr>
            </a:lvl4pPr>
            <a:lvl5pPr>
              <a:defRPr sz="2000">
                <a:latin typeface="Corbel" panose="020B05030202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10F63A-D21A-73AA-80C8-C1E9B656B6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orbel" panose="020B05030202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F4764A-206A-D012-9EF2-9BF3D72F4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11E1B-87D4-7642-891E-F4FAACC354AC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6A85BC-3792-07EF-74CF-613B91243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9683-443B-3D46-8D4D-8181FDA84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95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404EC8-FA7B-81B2-EC4D-033FD5CDC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A39724-12EA-C5BB-DE02-057E74CCF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F71CA-BD42-D11C-0FCA-DFD4F2C9B8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1941" y="6356350"/>
            <a:ext cx="785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A9B"/>
                </a:solidFill>
                <a:latin typeface="Corbel" panose="020B0503020204020204" pitchFamily="34" charset="0"/>
              </a:defRPr>
            </a:lvl1pPr>
          </a:lstStyle>
          <a:p>
            <a:fld id="{3F411E1B-87D4-7642-891E-F4FAACC354AC}" type="datetimeFigureOut">
              <a:rPr lang="en-US" smtClean="0"/>
              <a:pPr/>
              <a:t>11/19/2025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DA774-7F44-3E55-C6D3-57CD27488C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6696" y="6356350"/>
            <a:ext cx="5353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5A9B"/>
                </a:solidFill>
                <a:latin typeface="Corbel" panose="020B0503020204020204" pitchFamily="34" charset="0"/>
              </a:defRPr>
            </a:lvl1pPr>
          </a:lstStyle>
          <a:p>
            <a:fld id="{63509683-443B-3D46-8D4D-8181FDA8484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A logo with colorful triangles&#10;&#10;AI-generated content may be incorrect.">
            <a:extLst>
              <a:ext uri="{FF2B5EF4-FFF2-40B4-BE49-F238E27FC236}">
                <a16:creationId xmlns:a16="http://schemas.microsoft.com/office/drawing/2014/main" id="{22FF6448-3B16-6204-F4CC-9F613D2AC3B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 l="8751" t="21501" r="7228" b="22830"/>
          <a:stretch/>
        </p:blipFill>
        <p:spPr>
          <a:xfrm>
            <a:off x="10209037" y="5841474"/>
            <a:ext cx="1772393" cy="85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78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5A9B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Arial" panose="020B0604020202020204" pitchFamily="34" charset="0"/>
        <a:buChar char="•"/>
        <a:defRPr sz="2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Arial" panose="020B0604020202020204" pitchFamily="34" charset="0"/>
        <a:buChar char="•"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hkamara@ncruralcenter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23734E7-959D-CCA6-D5E8-941E95E0E7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234" y="2077"/>
            <a:ext cx="12181140" cy="812389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E08015A-9D3F-C5E2-C24E-B13A1FF1DC1C}"/>
              </a:ext>
            </a:extLst>
          </p:cNvPr>
          <p:cNvSpPr/>
          <p:nvPr/>
        </p:nvSpPr>
        <p:spPr>
          <a:xfrm>
            <a:off x="5565282" y="1959429"/>
            <a:ext cx="5472682" cy="3719476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AED000-EF72-5FC7-332C-20DF807B9B3E}"/>
              </a:ext>
            </a:extLst>
          </p:cNvPr>
          <p:cNvSpPr txBox="1"/>
          <p:nvPr/>
        </p:nvSpPr>
        <p:spPr>
          <a:xfrm>
            <a:off x="5943447" y="2221439"/>
            <a:ext cx="49847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endParaRPr lang="en-US" sz="2400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Corbel" panose="020B0503020204020204" pitchFamily="34" charset="0"/>
              </a:rPr>
              <a:t>From Scarcity to Abundance: Building Vibrant Rural Communities with Asset-Based Development</a:t>
            </a:r>
          </a:p>
        </p:txBody>
      </p:sp>
      <p:sp>
        <p:nvSpPr>
          <p:cNvPr id="8" name="Google Shape;72;p1">
            <a:extLst>
              <a:ext uri="{FF2B5EF4-FFF2-40B4-BE49-F238E27FC236}">
                <a16:creationId xmlns:a16="http://schemas.microsoft.com/office/drawing/2014/main" id="{BB62D0C4-10E1-7F8C-B904-7738889C5D8B}"/>
              </a:ext>
            </a:extLst>
          </p:cNvPr>
          <p:cNvSpPr txBox="1"/>
          <p:nvPr/>
        </p:nvSpPr>
        <p:spPr>
          <a:xfrm>
            <a:off x="5943448" y="4615296"/>
            <a:ext cx="3655806" cy="90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>
              <a:buClr>
                <a:srgbClr val="000000"/>
              </a:buClr>
              <a:buSzPts val="1500"/>
            </a:pPr>
            <a:r>
              <a:rPr lang="en" sz="2200" dirty="0">
                <a:solidFill>
                  <a:schemeClr val="bg1"/>
                </a:solidFill>
                <a:latin typeface="Corbel"/>
                <a:ea typeface="Montserrat"/>
                <a:cs typeface="Montserrat"/>
                <a:sym typeface="Montserrat"/>
              </a:rPr>
              <a:t>Hamid Kamara</a:t>
            </a:r>
            <a:endParaRPr lang="en" sz="2200" dirty="0">
              <a:solidFill>
                <a:schemeClr val="bg1"/>
              </a:solidFill>
              <a:latin typeface="Corbel" panose="020B0503020204020204" pitchFamily="34" charset="0"/>
              <a:ea typeface="Montserrat"/>
              <a:cs typeface="Montserrat"/>
              <a:sym typeface="Montserrat"/>
            </a:endParaRPr>
          </a:p>
          <a:p>
            <a:pPr>
              <a:buClr>
                <a:srgbClr val="000000"/>
              </a:buClr>
              <a:buSzPts val="1500"/>
            </a:pPr>
            <a:r>
              <a:rPr lang="en" sz="1600" dirty="0">
                <a:solidFill>
                  <a:schemeClr val="bg1"/>
                </a:solidFill>
                <a:latin typeface="Corbel"/>
                <a:ea typeface="Montserrat"/>
                <a:cs typeface="Montserrat"/>
                <a:sym typeface="Montserrat"/>
              </a:rPr>
              <a:t>Faith in Rural Communities  Program Manager</a:t>
            </a:r>
            <a:endParaRPr lang="en" sz="1600" b="0" i="0" u="none" strike="noStrike" cap="none" dirty="0">
              <a:solidFill>
                <a:schemeClr val="bg1"/>
              </a:solidFill>
              <a:latin typeface="Corbel"/>
              <a:ea typeface="Montserrat"/>
              <a:cs typeface="Montserra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795EE6-48B3-5716-6F1A-37BA2D0229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72893" y="1592"/>
            <a:ext cx="5297214" cy="444990"/>
          </a:xfrm>
          <a:prstGeom prst="rect">
            <a:avLst/>
          </a:prstGeom>
        </p:spPr>
      </p:pic>
      <p:pic>
        <p:nvPicPr>
          <p:cNvPr id="15" name="Picture 14" descr="A logo for a rural center&#10;&#10;AI-generated content may be incorrect.">
            <a:extLst>
              <a:ext uri="{FF2B5EF4-FFF2-40B4-BE49-F238E27FC236}">
                <a16:creationId xmlns:a16="http://schemas.microsoft.com/office/drawing/2014/main" id="{E8E88571-C22B-9F2C-BCB7-682C0F8A1CE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1456" t="22682" r="7134" b="22753"/>
          <a:stretch/>
        </p:blipFill>
        <p:spPr>
          <a:xfrm>
            <a:off x="9817755" y="166701"/>
            <a:ext cx="1930709" cy="93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49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1DC83-BC60-671C-628C-558874190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3C9381-FFB4-590C-7649-9A54A7101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27" y="0"/>
            <a:ext cx="5297214" cy="444990"/>
          </a:xfrm>
          <a:prstGeom prst="rect">
            <a:avLst/>
          </a:prstGeom>
        </p:spPr>
      </p:pic>
      <p:pic>
        <p:nvPicPr>
          <p:cNvPr id="3" name="Picture 2" descr="A closed store front door&#10;&#10;AI-generated content may be incorrect.">
            <a:extLst>
              <a:ext uri="{FF2B5EF4-FFF2-40B4-BE49-F238E27FC236}">
                <a16:creationId xmlns:a16="http://schemas.microsoft.com/office/drawing/2014/main" id="{6E209107-92D5-1129-F206-1D49E56402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585" y="1303627"/>
            <a:ext cx="5771282" cy="4236892"/>
          </a:xfrm>
          <a:prstGeom prst="rect">
            <a:avLst/>
          </a:prstGeom>
        </p:spPr>
      </p:pic>
      <p:pic>
        <p:nvPicPr>
          <p:cNvPr id="7" name="Picture 6" descr="A group of people sitting outside&#10;&#10;AI-generated content may be incorrect.">
            <a:extLst>
              <a:ext uri="{FF2B5EF4-FFF2-40B4-BE49-F238E27FC236}">
                <a16:creationId xmlns:a16="http://schemas.microsoft.com/office/drawing/2014/main" id="{73F55D30-CD31-C87F-43AD-85274B9CA5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2539" y="1275484"/>
            <a:ext cx="5805053" cy="426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79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ACEBA-32DB-4D59-03C5-A49CE4227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>
                <a:latin typeface="Corbel"/>
              </a:rPr>
              <a:t>When you look at your community, what do you see first: </a:t>
            </a:r>
            <a:r>
              <a:rPr lang="en-US" dirty="0">
                <a:latin typeface="Corbel"/>
              </a:rPr>
              <a:t>what’s missing</a:t>
            </a:r>
            <a:r>
              <a:rPr lang="en-US" b="0" dirty="0">
                <a:latin typeface="Corbel"/>
              </a:rPr>
              <a:t>, or </a:t>
            </a:r>
            <a:r>
              <a:rPr lang="en-US" dirty="0">
                <a:latin typeface="Corbel"/>
              </a:rPr>
              <a:t>what’s possible</a:t>
            </a:r>
            <a:r>
              <a:rPr lang="en-US" b="0" dirty="0">
                <a:latin typeface="Corbel"/>
              </a:rPr>
              <a:t>?</a:t>
            </a:r>
            <a:endParaRPr lang="en-US" dirty="0">
              <a:latin typeface="Corbel"/>
            </a:endParaRPr>
          </a:p>
        </p:txBody>
      </p:sp>
      <p:pic>
        <p:nvPicPr>
          <p:cNvPr id="3" name="Picture 2" descr="A person standing next to a pile of vegetables&#10;&#10;AI-generated content may be incorrect.">
            <a:extLst>
              <a:ext uri="{FF2B5EF4-FFF2-40B4-BE49-F238E27FC236}">
                <a16:creationId xmlns:a16="http://schemas.microsoft.com/office/drawing/2014/main" id="{9B3E094F-D728-48EA-AA35-BB10267E2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216" y="1991762"/>
            <a:ext cx="6730379" cy="447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418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F5E86-E861-E82A-640F-67D3FB497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712" y="365125"/>
            <a:ext cx="11056088" cy="1334423"/>
          </a:xfrm>
        </p:spPr>
        <p:txBody>
          <a:bodyPr/>
          <a:lstStyle/>
          <a:p>
            <a:r>
              <a:rPr lang="en-US" dirty="0">
                <a:latin typeface="Corbel"/>
              </a:rPr>
              <a:t>Storytelling...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FC3C10-CD77-C027-19C1-B7051FD03152}"/>
              </a:ext>
            </a:extLst>
          </p:cNvPr>
          <p:cNvSpPr txBox="1"/>
          <p:nvPr/>
        </p:nvSpPr>
        <p:spPr>
          <a:xfrm>
            <a:off x="496186" y="1967023"/>
            <a:ext cx="11089757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ea typeface="+mn-lt"/>
                <a:cs typeface="+mn-lt"/>
              </a:rPr>
              <a:t>Guided Discussion Questions:</a:t>
            </a:r>
            <a:endParaRPr lang="en-US" sz="3600"/>
          </a:p>
          <a:p>
            <a:pPr marL="285750" indent="-285750">
              <a:buFont typeface="Arial"/>
              <a:buChar char="•"/>
            </a:pPr>
            <a:r>
              <a:rPr lang="en-US" sz="3600" dirty="0">
                <a:ea typeface="+mn-lt"/>
                <a:cs typeface="+mn-lt"/>
              </a:rPr>
              <a:t>What did the needs-based approach miss?</a:t>
            </a:r>
            <a:endParaRPr lang="en-US" sz="3600"/>
          </a:p>
          <a:p>
            <a:pPr marL="285750" indent="-285750">
              <a:buFont typeface="Arial"/>
              <a:buChar char="•"/>
            </a:pPr>
            <a:r>
              <a:rPr lang="en-US" sz="3600" dirty="0">
                <a:ea typeface="+mn-lt"/>
                <a:cs typeface="+mn-lt"/>
              </a:rPr>
              <a:t>What changed when the story shifted to an asset-based view?</a:t>
            </a:r>
            <a:endParaRPr lang="en-US" sz="3600"/>
          </a:p>
          <a:p>
            <a:pPr marL="285750" indent="-285750">
              <a:buFont typeface="Arial"/>
              <a:buChar char="•"/>
            </a:pPr>
            <a:r>
              <a:rPr lang="en-US" sz="3600" dirty="0">
                <a:ea typeface="+mn-lt"/>
                <a:cs typeface="+mn-lt"/>
              </a:rPr>
              <a:t>How would ABCD shift our organization’s mindset or programs?</a:t>
            </a:r>
            <a:endParaRPr lang="en-US" sz="3600"/>
          </a:p>
          <a:p>
            <a:pPr marL="285750" indent="-285750">
              <a:buFont typeface="Arial"/>
              <a:buChar char="•"/>
            </a:pPr>
            <a:r>
              <a:rPr lang="en-US" sz="3600" dirty="0">
                <a:ea typeface="+mn-lt"/>
                <a:cs typeface="+mn-lt"/>
              </a:rPr>
              <a:t>What assets in </a:t>
            </a:r>
            <a:r>
              <a:rPr lang="en-US" sz="3600" i="1" dirty="0">
                <a:ea typeface="+mn-lt"/>
                <a:cs typeface="+mn-lt"/>
              </a:rPr>
              <a:t>your</a:t>
            </a:r>
            <a:r>
              <a:rPr lang="en-US" sz="3600" dirty="0">
                <a:ea typeface="+mn-lt"/>
                <a:cs typeface="+mn-lt"/>
              </a:rPr>
              <a:t> context are currently overlooked?</a:t>
            </a:r>
            <a:endParaRPr lang="en-US" sz="3600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161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EAAB3-D949-EF9F-987D-CBAC85E0D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rbel"/>
              </a:rPr>
              <a:t>Share Out 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BE962B-53FE-1651-D7AF-9BB98BA2D3CE}"/>
              </a:ext>
            </a:extLst>
          </p:cNvPr>
          <p:cNvSpPr txBox="1"/>
          <p:nvPr/>
        </p:nvSpPr>
        <p:spPr>
          <a:xfrm>
            <a:off x="838199" y="1523134"/>
            <a:ext cx="10224655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ea typeface="+mn-lt"/>
                <a:cs typeface="+mn-lt"/>
              </a:rPr>
              <a:t>As groups share, listen for patterns:</a:t>
            </a:r>
            <a:endParaRPr lang="en-US" sz="3200" dirty="0"/>
          </a:p>
          <a:p>
            <a:pPr marL="285750" indent="-285750">
              <a:buFont typeface="Arial"/>
              <a:buChar char="•"/>
            </a:pPr>
            <a:r>
              <a:rPr lang="en-US" sz="3200" dirty="0">
                <a:ea typeface="+mn-lt"/>
                <a:cs typeface="+mn-lt"/>
              </a:rPr>
              <a:t>What surprised us?</a:t>
            </a:r>
            <a:endParaRPr lang="en-US" sz="3200" dirty="0"/>
          </a:p>
          <a:p>
            <a:pPr marL="285750" indent="-285750">
              <a:buFont typeface="Arial"/>
              <a:buChar char="•"/>
            </a:pPr>
            <a:r>
              <a:rPr lang="en-US" sz="3200" dirty="0">
                <a:ea typeface="+mn-lt"/>
                <a:cs typeface="+mn-lt"/>
              </a:rPr>
              <a:t>What challenged us?</a:t>
            </a:r>
            <a:endParaRPr lang="en-US" sz="3200" dirty="0"/>
          </a:p>
          <a:p>
            <a:pPr marL="285750" indent="-285750">
              <a:buFont typeface="Arial"/>
              <a:buChar char="•"/>
            </a:pPr>
            <a:r>
              <a:rPr lang="en-US" sz="3200" dirty="0">
                <a:ea typeface="+mn-lt"/>
                <a:cs typeface="+mn-lt"/>
              </a:rPr>
              <a:t>What possibilities are emerging?</a:t>
            </a:r>
            <a:endParaRPr lang="en-US" sz="3200" dirty="0"/>
          </a:p>
          <a:p>
            <a:pPr algn="l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1917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4ED43-5B7B-EA4B-EFE4-5DF4BD53D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A64127-7516-4421-F0FC-0CE01BBC5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389" y="483788"/>
            <a:ext cx="10515600" cy="1325563"/>
          </a:xfrm>
        </p:spPr>
        <p:txBody>
          <a:bodyPr/>
          <a:lstStyle/>
          <a:p>
            <a:r>
              <a:rPr lang="en-US" dirty="0">
                <a:latin typeface="Corbel" panose="020B0503020204020204" pitchFamily="34" charset="0"/>
              </a:rPr>
              <a:t>Relationship Building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FB653E-D631-A073-EEB6-8DC07D39E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27" y="0"/>
            <a:ext cx="5297214" cy="444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B57336-2E96-CCFB-6F10-B95B05213B05}"/>
              </a:ext>
            </a:extLst>
          </p:cNvPr>
          <p:cNvSpPr txBox="1"/>
          <p:nvPr/>
        </p:nvSpPr>
        <p:spPr>
          <a:xfrm>
            <a:off x="529388" y="1848149"/>
            <a:ext cx="974237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rPr>
              <a:t>Empowering community members to utilize and further develop their skills and resources.</a:t>
            </a:r>
          </a:p>
          <a:p>
            <a:endParaRPr lang="en-US" sz="2800" dirty="0">
              <a:solidFill>
                <a:schemeClr val="bg2">
                  <a:lumMod val="10000"/>
                </a:schemeClr>
              </a:solidFill>
              <a:latin typeface="Corbel" panose="020B05030202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rPr>
              <a:t>How are you encouraging individuals to use their assets to benefit the community?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rPr>
              <a:t>How are you partnering with churches or other faith communities to use their assets to benefit the community?</a:t>
            </a:r>
          </a:p>
        </p:txBody>
      </p:sp>
    </p:spTree>
    <p:extLst>
      <p:ext uri="{BB962C8B-B14F-4D97-AF65-F5344CB8AC3E}">
        <p14:creationId xmlns:p14="http://schemas.microsoft.com/office/powerpoint/2010/main" val="1064451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D2156D-03E0-1403-2105-C38E9E6B4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F30EB7-9D7D-84C5-77E4-4F6A2F6A0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389" y="483788"/>
            <a:ext cx="10515600" cy="1325563"/>
          </a:xfrm>
        </p:spPr>
        <p:txBody>
          <a:bodyPr/>
          <a:lstStyle/>
          <a:p>
            <a:r>
              <a:rPr lang="en-US" dirty="0">
                <a:latin typeface="Corbel" panose="020B0503020204020204" pitchFamily="34" charset="0"/>
              </a:rPr>
              <a:t>Collaboration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C1098B-F915-A708-3676-A1B04838B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27" y="0"/>
            <a:ext cx="5297214" cy="444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768F4D-27DF-6913-EB7B-B73C8A3D2E8B}"/>
              </a:ext>
            </a:extLst>
          </p:cNvPr>
          <p:cNvSpPr txBox="1"/>
          <p:nvPr/>
        </p:nvSpPr>
        <p:spPr>
          <a:xfrm>
            <a:off x="529388" y="1848149"/>
            <a:ext cx="9742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rPr>
              <a:t>Where have you seen best practices in building partnerships and networks in your community?</a:t>
            </a:r>
          </a:p>
        </p:txBody>
      </p:sp>
    </p:spTree>
    <p:extLst>
      <p:ext uri="{BB962C8B-B14F-4D97-AF65-F5344CB8AC3E}">
        <p14:creationId xmlns:p14="http://schemas.microsoft.com/office/powerpoint/2010/main" val="1861275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442D1B-5D2A-C1E8-ED40-1113FFAE00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722C79B-E4E7-AD32-4B45-040C88A83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389" y="483788"/>
            <a:ext cx="10515600" cy="1325563"/>
          </a:xfrm>
        </p:spPr>
        <p:txBody>
          <a:bodyPr/>
          <a:lstStyle/>
          <a:p>
            <a:endParaRPr lang="en-US" dirty="0">
              <a:latin typeface="Corbel" panose="020B05030202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ADFFFD-373A-B17F-17A5-07D73874A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27" y="0"/>
            <a:ext cx="5297214" cy="444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8510B0-8FCC-E0FE-3489-58CF92C9F358}"/>
              </a:ext>
            </a:extLst>
          </p:cNvPr>
          <p:cNvSpPr txBox="1"/>
          <p:nvPr/>
        </p:nvSpPr>
        <p:spPr>
          <a:xfrm>
            <a:off x="529388" y="1848149"/>
            <a:ext cx="974237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rPr>
              <a:t>Focus on the community’s assets instead of solely focusing on the needs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2">
                  <a:lumMod val="10000"/>
                </a:schemeClr>
              </a:solidFill>
              <a:latin typeface="Corbel" panose="020B05030202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rPr>
              <a:t>Expand the “US”: Relationships build a community. Intentionally work to build and nourish relationships.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2">
                  <a:lumMod val="10000"/>
                </a:schemeClr>
              </a:solidFill>
              <a:latin typeface="Corbel" panose="020B05030202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rPr>
              <a:t>The core of ABCD is community building.</a:t>
            </a:r>
          </a:p>
        </p:txBody>
      </p:sp>
    </p:spTree>
    <p:extLst>
      <p:ext uri="{BB962C8B-B14F-4D97-AF65-F5344CB8AC3E}">
        <p14:creationId xmlns:p14="http://schemas.microsoft.com/office/powerpoint/2010/main" val="3198838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25C62-FC88-885B-342C-7946CE0B1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0D92B8-67E8-3EA5-ABB7-0E15FF282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389" y="483788"/>
            <a:ext cx="10515600" cy="1325563"/>
          </a:xfrm>
        </p:spPr>
        <p:txBody>
          <a:bodyPr/>
          <a:lstStyle/>
          <a:p>
            <a:r>
              <a:rPr lang="en-US" dirty="0">
                <a:latin typeface="Corbel"/>
              </a:rPr>
              <a:t>Contact Information</a:t>
            </a:r>
            <a:endParaRPr lang="en-US" dirty="0">
              <a:latin typeface="Corbel" panose="020B05030202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579FE5-700C-0F8C-1963-F47B182A7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27" y="0"/>
            <a:ext cx="5297214" cy="444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18C152-FB9E-C26A-6CE8-B35B5CF3AF17}"/>
              </a:ext>
            </a:extLst>
          </p:cNvPr>
          <p:cNvSpPr txBox="1"/>
          <p:nvPr/>
        </p:nvSpPr>
        <p:spPr>
          <a:xfrm>
            <a:off x="523874" y="2119312"/>
            <a:ext cx="10196511" cy="22159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LinkedIn :www</a:t>
            </a:r>
            <a:r>
              <a:rPr lang="en-US" sz="3200" dirty="0">
                <a:ea typeface="+mn-lt"/>
                <a:cs typeface="+mn-lt"/>
              </a:rPr>
              <a:t>.linkedin.com/in/</a:t>
            </a:r>
            <a:r>
              <a:rPr lang="en-US" sz="3200" err="1">
                <a:ea typeface="+mn-lt"/>
                <a:cs typeface="+mn-lt"/>
              </a:rPr>
              <a:t>hamidkamara</a:t>
            </a:r>
            <a:endParaRPr lang="en-US" sz="3200"/>
          </a:p>
          <a:p>
            <a:r>
              <a:rPr lang="en-US" sz="3200" dirty="0"/>
              <a:t>Email: </a:t>
            </a:r>
            <a:r>
              <a:rPr lang="en-US" sz="3200" dirty="0">
                <a:hlinkClick r:id="rId4"/>
              </a:rPr>
              <a:t>hkamara@ncruralcenter.org</a:t>
            </a:r>
            <a:endParaRPr lang="en-US" sz="3200" dirty="0"/>
          </a:p>
          <a:p>
            <a:r>
              <a:rPr lang="en-US" sz="3200" dirty="0"/>
              <a:t>Phone: 434-250-2357 </a:t>
            </a: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369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3B6DDF-11BB-63DC-F92A-4082E7577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F9D966-4300-0B5D-9CF6-DEF807EBF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754" y="2766218"/>
            <a:ext cx="7654491" cy="1325563"/>
          </a:xfrm>
        </p:spPr>
        <p:txBody>
          <a:bodyPr/>
          <a:lstStyle/>
          <a:p>
            <a:r>
              <a:rPr lang="en-US" dirty="0">
                <a:latin typeface="Corbel" panose="020B0503020204020204" pitchFamily="34" charset="0"/>
              </a:rPr>
              <a:t>What is Asset-Based Community Development?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B7E4A0-360A-B4D0-C0EA-420070A5C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27" y="0"/>
            <a:ext cx="5297214" cy="44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56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47311-8C77-D857-7E08-F3CE99421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D5B66E-AE48-3294-E830-77EF169D3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27" y="0"/>
            <a:ext cx="5297214" cy="444990"/>
          </a:xfrm>
          <a:prstGeom prst="rect">
            <a:avLst/>
          </a:prstGeom>
        </p:spPr>
      </p:pic>
      <p:pic>
        <p:nvPicPr>
          <p:cNvPr id="7" name="Google Shape;174;g29c3712c41a_0_5">
            <a:extLst>
              <a:ext uri="{FF2B5EF4-FFF2-40B4-BE49-F238E27FC236}">
                <a16:creationId xmlns:a16="http://schemas.microsoft.com/office/drawing/2014/main" id="{9FA95B78-0BDF-4545-9972-D7210F9EBB2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rcRect t="17204" b="5949"/>
          <a:stretch/>
        </p:blipFill>
        <p:spPr>
          <a:xfrm>
            <a:off x="152400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75;g29c3712c41a_0_5">
            <a:extLst>
              <a:ext uri="{FF2B5EF4-FFF2-40B4-BE49-F238E27FC236}">
                <a16:creationId xmlns:a16="http://schemas.microsoft.com/office/drawing/2014/main" id="{0CEA5CA0-0B59-6686-545E-7B85D220EE93}"/>
              </a:ext>
            </a:extLst>
          </p:cNvPr>
          <p:cNvSpPr txBox="1"/>
          <p:nvPr/>
        </p:nvSpPr>
        <p:spPr>
          <a:xfrm>
            <a:off x="2146382" y="1940930"/>
            <a:ext cx="7777316" cy="562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FF0000"/>
                </a:solidFill>
                <a:latin typeface="Oswald Medium" panose="00000600000000000000" pitchFamily="2" charset="0"/>
              </a:rPr>
              <a:t>COMMUNITY NEEDS:</a:t>
            </a:r>
            <a:endParaRPr lang="en" sz="1100" dirty="0">
              <a:solidFill>
                <a:srgbClr val="FF0000"/>
              </a:solidFill>
              <a:latin typeface="Oswald Medium" panose="00000600000000000000" pitchFamily="2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1000" dirty="0">
              <a:solidFill>
                <a:srgbClr val="FF0000"/>
              </a:solidFill>
              <a:latin typeface="Oswald Medium" panose="00000600000000000000" pitchFamily="2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 dirty="0">
                <a:solidFill>
                  <a:schemeClr val="bg1">
                    <a:lumMod val="65000"/>
                  </a:schemeClr>
                </a:solidFill>
                <a:latin typeface="Oswald Medium" panose="00000600000000000000" pitchFamily="2" charset="0"/>
              </a:rPr>
              <a:t>Homelessness, Food Insecurity,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 dirty="0">
                <a:solidFill>
                  <a:schemeClr val="bg1">
                    <a:lumMod val="65000"/>
                  </a:schemeClr>
                </a:solidFill>
                <a:latin typeface="Oswald Medium" panose="00000600000000000000" pitchFamily="2" charset="0"/>
              </a:rPr>
              <a:t> Transportation, Drug Addictions</a:t>
            </a:r>
            <a:endParaRPr sz="2000" i="1" dirty="0">
              <a:solidFill>
                <a:schemeClr val="bg1">
                  <a:lumMod val="65000"/>
                </a:schemeClr>
              </a:solidFill>
              <a:latin typeface="Oswald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68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C87501-555B-4E5F-0539-6C1B28FB1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B6648C-6F96-35C4-2159-4284DD075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389" y="483788"/>
            <a:ext cx="10515600" cy="1325563"/>
          </a:xfrm>
        </p:spPr>
        <p:txBody>
          <a:bodyPr/>
          <a:lstStyle/>
          <a:p>
            <a:endParaRPr lang="en-US" dirty="0">
              <a:latin typeface="Corbel" panose="020B05030202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9FDE66-22C7-C07A-5801-C9A5E7E4E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27" y="0"/>
            <a:ext cx="5297214" cy="444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AF2B66-17EC-6913-4432-97BA9AB029E2}"/>
              </a:ext>
            </a:extLst>
          </p:cNvPr>
          <p:cNvSpPr txBox="1"/>
          <p:nvPr/>
        </p:nvSpPr>
        <p:spPr>
          <a:xfrm>
            <a:off x="1788694" y="2397948"/>
            <a:ext cx="861461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3200" dirty="0">
                <a:solidFill>
                  <a:srgbClr val="E58C27"/>
                </a:solidFill>
                <a:latin typeface="Corbel" panose="020B0503020204020204" pitchFamily="34" charset="0"/>
                <a:ea typeface="Montserrat"/>
                <a:cs typeface="Montserrat"/>
                <a:sym typeface="Montserrat"/>
              </a:rPr>
              <a:t>Asset-Based Community Development </a:t>
            </a:r>
            <a:r>
              <a:rPr lang="en" sz="3200" dirty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  <a:ea typeface="Montserrat"/>
                <a:cs typeface="Montserrat"/>
                <a:sym typeface="Montserrat"/>
              </a:rPr>
              <a:t>is identifying and mobilizing the </a:t>
            </a:r>
            <a:r>
              <a:rPr lang="en" sz="3200" dirty="0">
                <a:solidFill>
                  <a:schemeClr val="accent2"/>
                </a:solidFill>
                <a:latin typeface="Corbel" panose="020B0503020204020204" pitchFamily="34" charset="0"/>
                <a:ea typeface="Montserrat"/>
                <a:cs typeface="Montserrat"/>
                <a:sym typeface="Montserrat"/>
              </a:rPr>
              <a:t>gifts</a:t>
            </a:r>
            <a:r>
              <a:rPr lang="en" sz="3200" dirty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  <a:ea typeface="Montserrat"/>
                <a:cs typeface="Montserrat"/>
                <a:sym typeface="Montserrat"/>
              </a:rPr>
              <a:t> and capacities of </a:t>
            </a:r>
            <a:r>
              <a:rPr lang="en" sz="3200" dirty="0">
                <a:solidFill>
                  <a:schemeClr val="accent2"/>
                </a:solidFill>
                <a:latin typeface="Corbel" panose="020B0503020204020204" pitchFamily="34" charset="0"/>
                <a:ea typeface="Montserrat"/>
                <a:cs typeface="Montserrat"/>
                <a:sym typeface="Montserrat"/>
              </a:rPr>
              <a:t>local people </a:t>
            </a:r>
            <a:r>
              <a:rPr lang="en" sz="3200" dirty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  <a:ea typeface="Montserrat"/>
                <a:cs typeface="Montserrat"/>
                <a:sym typeface="Montserrat"/>
              </a:rPr>
              <a:t>and the social, physical, and economic resources of a </a:t>
            </a:r>
            <a:r>
              <a:rPr lang="en" sz="3200" dirty="0">
                <a:solidFill>
                  <a:schemeClr val="accent2"/>
                </a:solidFill>
                <a:latin typeface="Corbel" panose="020B0503020204020204" pitchFamily="34" charset="0"/>
                <a:ea typeface="Montserrat"/>
                <a:cs typeface="Montserrat"/>
                <a:sym typeface="Montserrat"/>
              </a:rPr>
              <a:t>local place.</a:t>
            </a:r>
            <a:endParaRPr lang="en" sz="2000" b="0" i="0" u="none" strike="noStrike" cap="none" dirty="0">
              <a:solidFill>
                <a:schemeClr val="accent2"/>
              </a:solidFill>
              <a:latin typeface="Corbel" panose="020B0503020204020204" pitchFamily="34" charset="0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416625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79821B-3776-D0A3-D1F1-418922F90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1C442C-5E22-602B-7FB3-1EC93371B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27" y="0"/>
            <a:ext cx="5297214" cy="444990"/>
          </a:xfrm>
          <a:prstGeom prst="rect">
            <a:avLst/>
          </a:prstGeom>
        </p:spPr>
      </p:pic>
      <p:pic>
        <p:nvPicPr>
          <p:cNvPr id="9" name="Google Shape;174;g29c3712c41a_0_5">
            <a:extLst>
              <a:ext uri="{FF2B5EF4-FFF2-40B4-BE49-F238E27FC236}">
                <a16:creationId xmlns:a16="http://schemas.microsoft.com/office/drawing/2014/main" id="{ECBAF93E-2DF5-09DA-A1B3-B2F4F335F61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rcRect t="17204" b="5949"/>
          <a:stretch/>
        </p:blipFill>
        <p:spPr>
          <a:xfrm>
            <a:off x="152400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75;g29c3712c41a_0_5">
            <a:extLst>
              <a:ext uri="{FF2B5EF4-FFF2-40B4-BE49-F238E27FC236}">
                <a16:creationId xmlns:a16="http://schemas.microsoft.com/office/drawing/2014/main" id="{9F4404DB-8358-4D93-498E-EEBC059A9CF9}"/>
              </a:ext>
            </a:extLst>
          </p:cNvPr>
          <p:cNvSpPr txBox="1"/>
          <p:nvPr/>
        </p:nvSpPr>
        <p:spPr>
          <a:xfrm>
            <a:off x="2146382" y="1940930"/>
            <a:ext cx="7777316" cy="562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FF0000"/>
                </a:solidFill>
                <a:latin typeface="Oswald Medium" panose="00000600000000000000" pitchFamily="2" charset="0"/>
              </a:rPr>
              <a:t>COMMUNITY ASSETS:</a:t>
            </a:r>
            <a:endParaRPr lang="en" sz="1100" dirty="0">
              <a:solidFill>
                <a:srgbClr val="FF0000"/>
              </a:solidFill>
              <a:latin typeface="Oswald Medium" panose="00000600000000000000" pitchFamily="2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1000" dirty="0">
              <a:solidFill>
                <a:srgbClr val="FF0000"/>
              </a:solidFill>
              <a:latin typeface="Oswald Medium" panose="00000600000000000000" pitchFamily="2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 dirty="0">
                <a:solidFill>
                  <a:schemeClr val="bg1">
                    <a:lumMod val="65000"/>
                  </a:schemeClr>
                </a:solidFill>
                <a:latin typeface="Oswald Medium" panose="00000600000000000000" pitchFamily="2" charset="0"/>
              </a:rPr>
              <a:t>Relationships, Financial Support,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 dirty="0">
                <a:solidFill>
                  <a:schemeClr val="bg1">
                    <a:lumMod val="65000"/>
                  </a:schemeClr>
                </a:solidFill>
                <a:latin typeface="Oswald Medium" panose="00000600000000000000" pitchFamily="2" charset="0"/>
              </a:rPr>
              <a:t>People, Facilities, Etc.</a:t>
            </a:r>
            <a:endParaRPr sz="2000" i="1" dirty="0">
              <a:solidFill>
                <a:schemeClr val="bg1">
                  <a:lumMod val="65000"/>
                </a:schemeClr>
              </a:solidFill>
              <a:latin typeface="Oswald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15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B48A3-C3AA-BA13-F28D-B5825BA99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D58A14-8C02-C04B-E39C-268BE0582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389" y="483788"/>
            <a:ext cx="10515600" cy="1325563"/>
          </a:xfrm>
        </p:spPr>
        <p:txBody>
          <a:bodyPr/>
          <a:lstStyle/>
          <a:p>
            <a:r>
              <a:rPr lang="en-US" dirty="0">
                <a:latin typeface="Corbel" panose="020B0503020204020204" pitchFamily="34" charset="0"/>
              </a:rPr>
              <a:t>Basic Components of ABCD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5E2CCA-8399-0DF7-F459-624F3EBF5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27" y="0"/>
            <a:ext cx="5297214" cy="444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2DB2CD-E17E-CCDD-74EE-803B951E1F99}"/>
              </a:ext>
            </a:extLst>
          </p:cNvPr>
          <p:cNvSpPr txBox="1"/>
          <p:nvPr/>
        </p:nvSpPr>
        <p:spPr>
          <a:xfrm>
            <a:off x="1943100" y="2951946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rPr>
              <a:t>Asset Mapping</a:t>
            </a:r>
          </a:p>
          <a:p>
            <a:pPr marL="514350" indent="-514350">
              <a:buAutoNum type="alphaUcPeriod"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rPr>
              <a:t>Relationship Building</a:t>
            </a:r>
          </a:p>
          <a:p>
            <a:pPr marL="514350" indent="-514350">
              <a:buAutoNum type="alphaUcPeriod"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rPr>
              <a:t>Collaboration</a:t>
            </a:r>
          </a:p>
        </p:txBody>
      </p:sp>
    </p:spTree>
    <p:extLst>
      <p:ext uri="{BB962C8B-B14F-4D97-AF65-F5344CB8AC3E}">
        <p14:creationId xmlns:p14="http://schemas.microsoft.com/office/powerpoint/2010/main" val="3834590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6E0D9-89DC-CA88-CCDC-AB7335E4D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CFFAA9-786D-49A3-1A4A-ECAAC861B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389" y="483788"/>
            <a:ext cx="10515600" cy="1325563"/>
          </a:xfrm>
        </p:spPr>
        <p:txBody>
          <a:bodyPr/>
          <a:lstStyle/>
          <a:p>
            <a:r>
              <a:rPr lang="en-US" dirty="0">
                <a:latin typeface="Corbel"/>
              </a:rPr>
              <a:t>Small Group Asset Mapping</a:t>
            </a:r>
            <a:endParaRPr lang="en-US" dirty="0">
              <a:latin typeface="Corbel" panose="020B05030202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B78905-22F1-CF22-C61A-A3EEE6EF2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27" y="0"/>
            <a:ext cx="5297214" cy="444990"/>
          </a:xfrm>
          <a:prstGeom prst="rect">
            <a:avLst/>
          </a:prstGeom>
        </p:spPr>
      </p:pic>
      <p:pic>
        <p:nvPicPr>
          <p:cNvPr id="5" name="Picture 4" descr="A circular chart with text in center&#10;&#10;AI-generated content may be incorrect.">
            <a:extLst>
              <a:ext uri="{FF2B5EF4-FFF2-40B4-BE49-F238E27FC236}">
                <a16:creationId xmlns:a16="http://schemas.microsoft.com/office/drawing/2014/main" id="{1DE72725-3EBA-BAE7-4582-7B036FA44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9670" y="1465384"/>
            <a:ext cx="7117584" cy="539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68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48573-A081-C131-2971-75914C59B9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DBA40B-F6EA-E1A7-27EE-AF43E1415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389" y="483788"/>
            <a:ext cx="10515600" cy="1325563"/>
          </a:xfrm>
        </p:spPr>
        <p:txBody>
          <a:bodyPr/>
          <a:lstStyle/>
          <a:p>
            <a:r>
              <a:rPr lang="en-US" dirty="0">
                <a:latin typeface="Corbel" panose="020B0503020204020204" pitchFamily="34" charset="0"/>
              </a:rPr>
              <a:t>Asset Types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37AEC7-D400-D1F7-4501-C59F1A2BB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27" y="0"/>
            <a:ext cx="5297214" cy="444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C161B5-DFA7-7C24-DF57-8D2B0936C56E}"/>
              </a:ext>
            </a:extLst>
          </p:cNvPr>
          <p:cNvSpPr txBox="1"/>
          <p:nvPr/>
        </p:nvSpPr>
        <p:spPr>
          <a:xfrm>
            <a:off x="1744980" y="2090172"/>
            <a:ext cx="48844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Individuals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Associations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Institutions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Physical Space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Exchange/Economy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Culture/Stories/History</a:t>
            </a:r>
          </a:p>
        </p:txBody>
      </p:sp>
    </p:spTree>
    <p:extLst>
      <p:ext uri="{BB962C8B-B14F-4D97-AF65-F5344CB8AC3E}">
        <p14:creationId xmlns:p14="http://schemas.microsoft.com/office/powerpoint/2010/main" val="1419707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DEAEB-5E9A-582E-EA5A-2DCA8D521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AA38BE-863F-2717-6C0B-75D56250F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389" y="483788"/>
            <a:ext cx="10515600" cy="1325563"/>
          </a:xfrm>
        </p:spPr>
        <p:txBody>
          <a:bodyPr/>
          <a:lstStyle/>
          <a:p>
            <a:r>
              <a:rPr lang="en-US" dirty="0">
                <a:latin typeface="Corbel"/>
              </a:rPr>
              <a:t>From Asset to Action</a:t>
            </a:r>
            <a:endParaRPr lang="en-US" dirty="0">
              <a:latin typeface="Corbel" panose="020B05030202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FF6B0C-7983-1E05-7481-873251F85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27" y="0"/>
            <a:ext cx="5297214" cy="444990"/>
          </a:xfrm>
          <a:prstGeom prst="rect">
            <a:avLst/>
          </a:prstGeom>
        </p:spPr>
      </p:pic>
      <p:pic>
        <p:nvPicPr>
          <p:cNvPr id="5" name="Picture 4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A57BE187-83DD-AE4B-AF7F-CA593CF974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1683098"/>
            <a:ext cx="5200022" cy="517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507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C Rural Center 1">
      <a:dk1>
        <a:srgbClr val="00599B"/>
      </a:dk1>
      <a:lt1>
        <a:srgbClr val="FFFFFF"/>
      </a:lt1>
      <a:dk2>
        <a:srgbClr val="44546A"/>
      </a:dk2>
      <a:lt2>
        <a:srgbClr val="E7E6E6"/>
      </a:lt2>
      <a:accent1>
        <a:srgbClr val="2786C8"/>
      </a:accent1>
      <a:accent2>
        <a:srgbClr val="E58C27"/>
      </a:accent2>
      <a:accent3>
        <a:srgbClr val="55A353"/>
      </a:accent3>
      <a:accent4>
        <a:srgbClr val="FFD03C"/>
      </a:accent4>
      <a:accent5>
        <a:srgbClr val="569FD7"/>
      </a:accent5>
      <a:accent6>
        <a:srgbClr val="71C176"/>
      </a:accent6>
      <a:hlink>
        <a:srgbClr val="00599B"/>
      </a:hlink>
      <a:folHlink>
        <a:srgbClr val="E58C27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652FE412B77444AD7D3F2A73ABEA2A" ma:contentTypeVersion="15" ma:contentTypeDescription="Create a new document." ma:contentTypeScope="" ma:versionID="e0e995ada79994bbd25b7eef0d81de36">
  <xsd:schema xmlns:xsd="http://www.w3.org/2001/XMLSchema" xmlns:xs="http://www.w3.org/2001/XMLSchema" xmlns:p="http://schemas.microsoft.com/office/2006/metadata/properties" xmlns:ns2="7a958002-ec04-4154-acb9-b5715eca079c" xmlns:ns3="010b8950-7e3b-411f-b7c2-c6957f069a9c" targetNamespace="http://schemas.microsoft.com/office/2006/metadata/properties" ma:root="true" ma:fieldsID="53363a5974a82c5311ed03d980171c84" ns2:_="" ns3:_="">
    <xsd:import namespace="7a958002-ec04-4154-acb9-b5715eca079c"/>
    <xsd:import namespace="010b8950-7e3b-411f-b7c2-c6957f069a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Program" minOccurs="0"/>
                <xsd:element ref="ns2:MediaLengthInSeconds" minOccurs="0"/>
                <xsd:element ref="ns2:MediaServiceLocation" minOccurs="0"/>
                <xsd:element ref="ns2:Page_x0020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958002-ec04-4154-acb9-b5715eca07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9f659c51-aa8a-44df-aa3f-664ef01af7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Program" ma:index="18" nillable="true" ma:displayName="Program" ma:indexed="true" ma:internalName="Program">
      <xsd:simpleType>
        <xsd:restriction base="dms:Text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Page_x0020_Group" ma:index="21" nillable="true" ma:displayName="Page Group" ma:list="UserInfo" ma:SearchPeopleOnly="false" ma:SharePointGroup="0" ma:internalName="Page_x0020_Group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b8950-7e3b-411f-b7c2-c6957f069a9c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59e12902-70f5-4d82-b06c-cce55016f1fe}" ma:internalName="TaxCatchAll" ma:showField="CatchAllData" ma:web="010b8950-7e3b-411f-b7c2-c6957f069a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a958002-ec04-4154-acb9-b5715eca079c">
      <Terms xmlns="http://schemas.microsoft.com/office/infopath/2007/PartnerControls"/>
    </lcf76f155ced4ddcb4097134ff3c332f>
    <TaxCatchAll xmlns="010b8950-7e3b-411f-b7c2-c6957f069a9c" xsi:nil="true"/>
    <Program xmlns="7a958002-ec04-4154-acb9-b5715eca079c" xsi:nil="true"/>
    <Page_x0020_Group xmlns="7a958002-ec04-4154-acb9-b5715eca079c">
      <UserInfo>
        <DisplayName/>
        <AccountId xsi:nil="true"/>
        <AccountType/>
      </UserInfo>
    </Page_x0020_Group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BE7EAF-1DDC-4A13-B2EB-CDCC764747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958002-ec04-4154-acb9-b5715eca079c"/>
    <ds:schemaRef ds:uri="010b8950-7e3b-411f-b7c2-c6957f069a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A97FFA7-5541-43FB-BC13-92370C7E72AD}">
  <ds:schemaRefs>
    <ds:schemaRef ds:uri="http://purl.org/dc/dcmitype/"/>
    <ds:schemaRef ds:uri="http://purl.org/dc/elements/1.1/"/>
    <ds:schemaRef ds:uri="http://schemas.microsoft.com/office/2006/metadata/properties"/>
    <ds:schemaRef ds:uri="ac70ed2d-9cbd-4aa7-a4ce-5a65a9cbb6bf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9b70e302-f2d1-4cf5-b421-cc6743f02695"/>
    <ds:schemaRef ds:uri="http://www.w3.org/XML/1998/namespace"/>
    <ds:schemaRef ds:uri="http://purl.org/dc/terms/"/>
    <ds:schemaRef ds:uri="7a958002-ec04-4154-acb9-b5715eca079c"/>
    <ds:schemaRef ds:uri="010b8950-7e3b-411f-b7c2-c6957f069a9c"/>
  </ds:schemaRefs>
</ds:datastoreItem>
</file>

<file path=customXml/itemProps3.xml><?xml version="1.0" encoding="utf-8"?>
<ds:datastoreItem xmlns:ds="http://schemas.openxmlformats.org/officeDocument/2006/customXml" ds:itemID="{0944C0F7-9878-4C8E-982F-520A654D69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54676</TotalTime>
  <Words>1458</Words>
  <Application>Microsoft Office PowerPoint</Application>
  <PresentationFormat>Widescreen</PresentationFormat>
  <Paragraphs>161</Paragraphs>
  <Slides>17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What is Asset-Based Community Development?</vt:lpstr>
      <vt:lpstr>PowerPoint Presentation</vt:lpstr>
      <vt:lpstr>PowerPoint Presentation</vt:lpstr>
      <vt:lpstr>PowerPoint Presentation</vt:lpstr>
      <vt:lpstr>Basic Components of ABCD</vt:lpstr>
      <vt:lpstr>Small Group Asset Mapping</vt:lpstr>
      <vt:lpstr>Asset Types</vt:lpstr>
      <vt:lpstr>From Asset to Action</vt:lpstr>
      <vt:lpstr>PowerPoint Presentation</vt:lpstr>
      <vt:lpstr>When you look at your community, what do you see first: what’s missing, or what’s possible?</vt:lpstr>
      <vt:lpstr>Storytelling...</vt:lpstr>
      <vt:lpstr>Share Out </vt:lpstr>
      <vt:lpstr>Relationship Building</vt:lpstr>
      <vt:lpstr>Collaboration</vt:lpstr>
      <vt:lpstr>PowerPoint Presentation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Julie Schmidt</dc:creator>
  <cp:lastModifiedBy>Darren Crotts</cp:lastModifiedBy>
  <cp:revision>126</cp:revision>
  <dcterms:created xsi:type="dcterms:W3CDTF">2025-04-21T16:45:40Z</dcterms:created>
  <dcterms:modified xsi:type="dcterms:W3CDTF">2025-11-20T01:41:56Z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0x010100F1652FE412B77444AD7D3F2A73ABEA2A</vt:lpwstr>
  </property>
  <property fmtid="{D5CDD505-2E9C-101B-9397-08002B2CF9AE}" pid="3" name="MediaServiceImageTags">
    <vt:lpwstr/>
  </property>
</Properties>
</file>